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10/16/2021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10/16/2021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ru-RU"/>
              <a:t>Образец заголовка</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10/16/2021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10/16/2021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ru-RU"/>
              <a:t>Образец заголовка</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ru-RU"/>
              <a:t>Образец заголовка</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10/16/2021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10/16/2021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10/16/2021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F39E69-4A51-4B70-A257-6BD713EE310A}"/>
              </a:ext>
            </a:extLst>
          </p:cNvPr>
          <p:cNvSpPr txBox="1"/>
          <p:nvPr/>
        </p:nvSpPr>
        <p:spPr>
          <a:xfrm>
            <a:off x="473869" y="3506384"/>
            <a:ext cx="11244262" cy="1569660"/>
          </a:xfrm>
          <a:prstGeom prst="rect">
            <a:avLst/>
          </a:prstGeom>
          <a:noFill/>
        </p:spPr>
        <p:txBody>
          <a:bodyPr wrap="square">
            <a:spAutoFit/>
          </a:bodyPr>
          <a:lstStyle/>
          <a:p>
            <a:pPr algn="just"/>
            <a:r>
              <a:rPr lang="ru-RU" sz="2400" dirty="0">
                <a:solidFill>
                  <a:schemeClr val="accent4">
                    <a:lumMod val="20000"/>
                    <a:lumOff val="80000"/>
                  </a:schemeClr>
                </a:solidFill>
                <a:latin typeface="Times New Roman" panose="02020603050405020304" pitchFamily="18" charset="0"/>
                <a:cs typeface="Times New Roman" panose="02020603050405020304" pitchFamily="18" charset="0"/>
              </a:rPr>
              <a:t>Тема 3.1. Формирование банками портфеля ценных бумаг</a:t>
            </a:r>
          </a:p>
          <a:p>
            <a:pPr algn="just"/>
            <a:endParaRPr lang="ru-RU" sz="2400" dirty="0">
              <a:solidFill>
                <a:schemeClr val="accent4">
                  <a:lumMod val="20000"/>
                  <a:lumOff val="80000"/>
                </a:schemeClr>
              </a:solidFill>
              <a:latin typeface="Times New Roman" panose="02020603050405020304" pitchFamily="18" charset="0"/>
              <a:cs typeface="Times New Roman" panose="02020603050405020304" pitchFamily="18" charset="0"/>
            </a:endParaRPr>
          </a:p>
          <a:p>
            <a:pPr algn="just"/>
            <a:r>
              <a:rPr lang="ru-RU" sz="2400" dirty="0">
                <a:solidFill>
                  <a:schemeClr val="accent4">
                    <a:lumMod val="20000"/>
                    <a:lumOff val="80000"/>
                  </a:schemeClr>
                </a:solidFill>
                <a:latin typeface="Times New Roman" panose="02020603050405020304" pitchFamily="18" charset="0"/>
                <a:cs typeface="Times New Roman" panose="02020603050405020304" pitchFamily="18" charset="0"/>
              </a:rPr>
              <a:t>Тема 3.2. Проведение активных операций с ценными бумагами коммерческими банками</a:t>
            </a:r>
          </a:p>
        </p:txBody>
      </p:sp>
      <p:sp>
        <p:nvSpPr>
          <p:cNvPr id="7" name="TextBox 6">
            <a:extLst>
              <a:ext uri="{FF2B5EF4-FFF2-40B4-BE49-F238E27FC236}">
                <a16:creationId xmlns:a16="http://schemas.microsoft.com/office/drawing/2014/main" id="{82A8AA72-BF07-49B9-AB00-3B55AF13ACCC}"/>
              </a:ext>
            </a:extLst>
          </p:cNvPr>
          <p:cNvSpPr txBox="1"/>
          <p:nvPr/>
        </p:nvSpPr>
        <p:spPr>
          <a:xfrm>
            <a:off x="473869" y="891272"/>
            <a:ext cx="11244262" cy="954107"/>
          </a:xfrm>
          <a:prstGeom prst="rect">
            <a:avLst/>
          </a:prstGeom>
          <a:noFill/>
        </p:spPr>
        <p:txBody>
          <a:bodyPr wrap="square">
            <a:spAutoFit/>
          </a:bodyPr>
          <a:lstStyle/>
          <a:p>
            <a:pPr algn="ctr"/>
            <a:r>
              <a:rPr lang="ru-RU" sz="2800" dirty="0">
                <a:latin typeface="Times New Roman" panose="02020603050405020304" pitchFamily="18" charset="0"/>
                <a:cs typeface="Times New Roman" panose="02020603050405020304" pitchFamily="18" charset="0"/>
              </a:rPr>
              <a:t>Раздел 3. Портфель ценных бумаг. </a:t>
            </a:r>
          </a:p>
          <a:p>
            <a:pPr algn="ctr"/>
            <a:r>
              <a:rPr lang="ru-RU" sz="2800" dirty="0">
                <a:latin typeface="Times New Roman" panose="02020603050405020304" pitchFamily="18" charset="0"/>
                <a:cs typeface="Times New Roman" panose="02020603050405020304" pitchFamily="18" charset="0"/>
              </a:rPr>
              <a:t>Инвестиционные операции банков.</a:t>
            </a:r>
          </a:p>
        </p:txBody>
      </p:sp>
    </p:spTree>
    <p:extLst>
      <p:ext uri="{BB962C8B-B14F-4D97-AF65-F5344CB8AC3E}">
        <p14:creationId xmlns:p14="http://schemas.microsoft.com/office/powerpoint/2010/main" val="3994741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101CCA-052E-43F7-B080-69C648979651}"/>
              </a:ext>
            </a:extLst>
          </p:cNvPr>
          <p:cNvSpPr>
            <a:spLocks noGrp="1"/>
          </p:cNvSpPr>
          <p:nvPr>
            <p:ph type="title"/>
          </p:nvPr>
        </p:nvSpPr>
        <p:spPr>
          <a:xfrm>
            <a:off x="435936" y="702156"/>
            <a:ext cx="11307724"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Важнейшим этапом инвестирования является </a:t>
            </a:r>
            <a:r>
              <a:rPr lang="ru-RU" u="sng" cap="none" dirty="0">
                <a:latin typeface="Times New Roman" panose="02020603050405020304" pitchFamily="18" charset="0"/>
                <a:cs typeface="Times New Roman" panose="02020603050405020304" pitchFamily="18" charset="0"/>
              </a:rPr>
              <a:t>выбор стратегии</a:t>
            </a:r>
            <a:r>
              <a:rPr lang="ru-RU" cap="none" dirty="0">
                <a:latin typeface="Times New Roman" panose="02020603050405020304" pitchFamily="18" charset="0"/>
                <a:cs typeface="Times New Roman" panose="02020603050405020304" pitchFamily="18" charset="0"/>
              </a:rPr>
              <a:t>.</a:t>
            </a:r>
          </a:p>
        </p:txBody>
      </p:sp>
      <p:sp>
        <p:nvSpPr>
          <p:cNvPr id="3" name="Объект 2">
            <a:extLst>
              <a:ext uri="{FF2B5EF4-FFF2-40B4-BE49-F238E27FC236}">
                <a16:creationId xmlns:a16="http://schemas.microsoft.com/office/drawing/2014/main" id="{B93C9549-EEFC-4E48-BF67-03D1489D97EE}"/>
              </a:ext>
            </a:extLst>
          </p:cNvPr>
          <p:cNvSpPr>
            <a:spLocks noGrp="1"/>
          </p:cNvSpPr>
          <p:nvPr>
            <p:ph idx="1"/>
          </p:nvPr>
        </p:nvSpPr>
        <p:spPr>
          <a:xfrm>
            <a:off x="435936" y="2046767"/>
            <a:ext cx="11307724" cy="4401879"/>
          </a:xfrm>
        </p:spPr>
        <p:txBody>
          <a:bodyPr vert="horz" lIns="91440" tIns="45720" rIns="91440" bIns="45720" rtlCol="0" anchor="ctr">
            <a:normAutofit fontScale="92500" lnSpcReduction="10000"/>
          </a:bodyPr>
          <a:lstStyle/>
          <a:p>
            <a:pPr marL="342900" indent="-342900" algn="just">
              <a:buAutoNum type="arabicPeriod"/>
            </a:pPr>
            <a:r>
              <a:rPr lang="ru-RU" b="1" dirty="0">
                <a:latin typeface="Times New Roman" panose="02020603050405020304" pitchFamily="18" charset="0"/>
                <a:cs typeface="Times New Roman" panose="02020603050405020304" pitchFamily="18" charset="0"/>
              </a:rPr>
              <a:t>Стратегия постоянной стоимости. </a:t>
            </a:r>
            <a:r>
              <a:rPr lang="ru-RU" dirty="0">
                <a:latin typeface="Times New Roman" panose="02020603050405020304" pitchFamily="18" charset="0"/>
                <a:cs typeface="Times New Roman" panose="02020603050405020304" pitchFamily="18" charset="0"/>
              </a:rPr>
              <a:t>В этом случае при управлении портфелем будет поддерживаться на одном уровне общая стоимость портфеля, что достигается либо изъятием полученной прибыли, либо внесением дополнительных средств в случае убытков.</a:t>
            </a:r>
          </a:p>
          <a:p>
            <a:pPr marL="342900" indent="-342900" algn="just">
              <a:buAutoNum type="arabicPeriod" startAt="2"/>
            </a:pPr>
            <a:r>
              <a:rPr lang="ru-RU" b="1" dirty="0">
                <a:latin typeface="Times New Roman" panose="02020603050405020304" pitchFamily="18" charset="0"/>
                <a:cs typeface="Times New Roman" panose="02020603050405020304" pitchFamily="18" charset="0"/>
              </a:rPr>
              <a:t>Стратегия постоянных пропорций. </a:t>
            </a:r>
            <a:r>
              <a:rPr lang="ru-RU" dirty="0">
                <a:latin typeface="Times New Roman" panose="02020603050405020304" pitchFamily="18" charset="0"/>
                <a:cs typeface="Times New Roman" panose="02020603050405020304" pitchFamily="18" charset="0"/>
              </a:rPr>
              <a:t>При этой стратегии владелец портфеля поддерживает в течение определенного периода времени одинаковые соотношения между отдельными составляющими портфеля. Структура портфеля, по которой устанавливаются пропорции, может быть определена по большому числу признаков, например уровень рискованности ценных бумаг, виды ценных бумаг, отраслевая или региональная (в том числе страновая) принадлежность эмитентов ценных бумаг и т.д. Когда в результате движения рыночных цен на ценные бумаги, входящие в портфель, установленное соотношение нарушается, банк производит продажу ценных бумаг, доля которых возросла, а на вырученные денежные средства покупает ценные бумаги, доля которых упала.</a:t>
            </a:r>
          </a:p>
          <a:p>
            <a:pPr marL="342900" indent="-342900" algn="just">
              <a:buAutoNum type="arabicPeriod" startAt="2"/>
            </a:pPr>
            <a:r>
              <a:rPr lang="ru-RU" b="1" dirty="0">
                <a:latin typeface="Times New Roman" panose="02020603050405020304" pitchFamily="18" charset="0"/>
                <a:cs typeface="Times New Roman" panose="02020603050405020304" pitchFamily="18" charset="0"/>
              </a:rPr>
              <a:t>Стратегия плавающих пропорций. </a:t>
            </a:r>
            <a:r>
              <a:rPr lang="ru-RU" dirty="0">
                <a:latin typeface="Times New Roman" panose="02020603050405020304" pitchFamily="18" charset="0"/>
                <a:cs typeface="Times New Roman" panose="02020603050405020304" pitchFamily="18" charset="0"/>
              </a:rPr>
              <a:t>Более сложная стратегия ценных бумаг, заключающаяся в установлении разнообразных (но не постоянных) соотношений между желаемыми пропорциями портфеля. Например, если при выборе такой стратегии инвестор, склонный к риску, исходит из предположения, что рынок инертен и уже произошедшее изменение пропорций в портфеле будет происходить и дальше. Иными словами, если доля акций в портфеле возросла за счет их более быстрого роста по сравнению с облигациями, то инвестор приобретает акции, рассчитывая на продолжение их ускоренного роста.</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89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68F63185-8010-4DDE-B254-D91FBA27D36A}"/>
              </a:ext>
            </a:extLst>
          </p:cNvPr>
          <p:cNvSpPr>
            <a:spLocks noGrp="1"/>
          </p:cNvSpPr>
          <p:nvPr>
            <p:ph type="title"/>
          </p:nvPr>
        </p:nvSpPr>
        <p:spPr>
          <a:xfrm>
            <a:off x="451883" y="702156"/>
            <a:ext cx="11307725"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Исходя из степени приемлемого риска, можно выделить следующие инвестиционные стратегии коммерческих банков:</a:t>
            </a:r>
          </a:p>
        </p:txBody>
      </p:sp>
      <p:sp>
        <p:nvSpPr>
          <p:cNvPr id="7" name="Объект 6">
            <a:extLst>
              <a:ext uri="{FF2B5EF4-FFF2-40B4-BE49-F238E27FC236}">
                <a16:creationId xmlns:a16="http://schemas.microsoft.com/office/drawing/2014/main" id="{E14224B1-074D-4CFA-BD92-B884A608F59B}"/>
              </a:ext>
            </a:extLst>
          </p:cNvPr>
          <p:cNvSpPr>
            <a:spLocks noGrp="1"/>
          </p:cNvSpPr>
          <p:nvPr>
            <p:ph idx="1"/>
          </p:nvPr>
        </p:nvSpPr>
        <p:spPr>
          <a:xfrm>
            <a:off x="581192" y="2180496"/>
            <a:ext cx="11029615" cy="3178313"/>
          </a:xfrm>
        </p:spPr>
        <p:txBody>
          <a:bodyPr vert="horz" lIns="91440" tIns="45720" rIns="91440" bIns="45720" rtlCol="0" anchor="ctr">
            <a:normAutofit/>
          </a:bodyPr>
          <a:lstStyle/>
          <a:p>
            <a:pPr marL="342900" indent="-342900" algn="just">
              <a:buAutoNum type="arabicPeriod"/>
            </a:pPr>
            <a:r>
              <a:rPr lang="ru-RU" b="1" dirty="0">
                <a:latin typeface="Times New Roman" panose="02020603050405020304" pitchFamily="18" charset="0"/>
                <a:cs typeface="Times New Roman" panose="02020603050405020304" pitchFamily="18" charset="0"/>
              </a:rPr>
              <a:t>Агрессивная стратегия</a:t>
            </a:r>
            <a:r>
              <a:rPr lang="ru-RU" dirty="0">
                <a:latin typeface="Times New Roman" panose="02020603050405020304" pitchFamily="18" charset="0"/>
                <a:cs typeface="Times New Roman" panose="02020603050405020304" pitchFamily="18" charset="0"/>
              </a:rPr>
              <a:t>. В этом случае допускается высокая доходность вложений и высокий риск, объектом вложений обычно выступают акции, высокодоходные облигации ненадежных эмитентов и другие рискованные активы.</a:t>
            </a:r>
          </a:p>
          <a:p>
            <a:pPr marL="342900" indent="-342900" algn="just">
              <a:buAutoNum type="arabicPeriod"/>
            </a:pPr>
            <a:r>
              <a:rPr lang="ru-RU" b="1" dirty="0">
                <a:latin typeface="Times New Roman" panose="02020603050405020304" pitchFamily="18" charset="0"/>
                <a:cs typeface="Times New Roman" panose="02020603050405020304" pitchFamily="18" charset="0"/>
              </a:rPr>
              <a:t>Сбалансированная (опытная) стратегия. </a:t>
            </a:r>
            <a:r>
              <a:rPr lang="ru-RU" dirty="0">
                <a:latin typeface="Times New Roman" panose="02020603050405020304" pitchFamily="18" charset="0"/>
                <a:cs typeface="Times New Roman" panose="02020603050405020304" pitchFamily="18" charset="0"/>
              </a:rPr>
              <a:t>В этом случае поддерживается равномерное распределение высокорискованных и </a:t>
            </a:r>
            <a:r>
              <a:rPr lang="ru-RU" dirty="0" err="1">
                <a:latin typeface="Times New Roman" panose="02020603050405020304" pitchFamily="18" charset="0"/>
                <a:cs typeface="Times New Roman" panose="02020603050405020304" pitchFamily="18" charset="0"/>
              </a:rPr>
              <a:t>низкорискованных</a:t>
            </a:r>
            <a:r>
              <a:rPr lang="ru-RU" dirty="0">
                <a:latin typeface="Times New Roman" panose="02020603050405020304" pitchFamily="18" charset="0"/>
                <a:cs typeface="Times New Roman" panose="02020603050405020304" pitchFamily="18" charset="0"/>
              </a:rPr>
              <a:t> активов, т.е. в случае возникновения непредвиденных сложностей их реализации на вторичном рынке осуществляется с минимальными потерями.</a:t>
            </a:r>
          </a:p>
          <a:p>
            <a:pPr marL="342900" indent="-342900" algn="just">
              <a:buAutoNum type="arabicPeriod"/>
            </a:pPr>
            <a:r>
              <a:rPr lang="ru-RU" b="1" dirty="0">
                <a:latin typeface="Times New Roman" panose="02020603050405020304" pitchFamily="18" charset="0"/>
                <a:cs typeface="Times New Roman" panose="02020603050405020304" pitchFamily="18" charset="0"/>
              </a:rPr>
              <a:t>Консервативная стратегия </a:t>
            </a:r>
            <a:r>
              <a:rPr lang="ru-RU" dirty="0">
                <a:latin typeface="Times New Roman" panose="02020603050405020304" pitchFamily="18" charset="0"/>
                <a:cs typeface="Times New Roman" panose="02020603050405020304" pitchFamily="18" charset="0"/>
              </a:rPr>
              <a:t>предполагает минимальную степень риска с уделением особого внимания надежности ценных бумаг.</a:t>
            </a:r>
          </a:p>
        </p:txBody>
      </p:sp>
    </p:spTree>
    <p:extLst>
      <p:ext uri="{BB962C8B-B14F-4D97-AF65-F5344CB8AC3E}">
        <p14:creationId xmlns:p14="http://schemas.microsoft.com/office/powerpoint/2010/main" val="3760842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0FDAA4-5945-4648-8D7E-220DD0882569}"/>
              </a:ext>
            </a:extLst>
          </p:cNvPr>
          <p:cNvSpPr>
            <a:spLocks noGrp="1"/>
          </p:cNvSpPr>
          <p:nvPr>
            <p:ph type="title"/>
          </p:nvPr>
        </p:nvSpPr>
        <p:spPr>
          <a:xfrm>
            <a:off x="435935" y="637953"/>
            <a:ext cx="11307725" cy="1148317"/>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На основе выбора инвестиционной стратегии формируется собственная инвестиционная политика.</a:t>
            </a:r>
          </a:p>
        </p:txBody>
      </p:sp>
      <p:sp>
        <p:nvSpPr>
          <p:cNvPr id="3" name="Объект 2">
            <a:extLst>
              <a:ext uri="{FF2B5EF4-FFF2-40B4-BE49-F238E27FC236}">
                <a16:creationId xmlns:a16="http://schemas.microsoft.com/office/drawing/2014/main" id="{9C01A0D1-76CE-4140-BC5A-464B61E5F621}"/>
              </a:ext>
            </a:extLst>
          </p:cNvPr>
          <p:cNvSpPr>
            <a:spLocks noGrp="1"/>
          </p:cNvSpPr>
          <p:nvPr>
            <p:ph idx="1"/>
          </p:nvPr>
        </p:nvSpPr>
        <p:spPr>
          <a:xfrm>
            <a:off x="435936" y="2001259"/>
            <a:ext cx="11307724" cy="3644629"/>
          </a:xfrm>
        </p:spPr>
        <p:txBody>
          <a:bodyPr>
            <a:normAutofit/>
          </a:bodyPr>
          <a:lstStyle/>
          <a:p>
            <a:pPr marL="0" indent="0" algn="just">
              <a:buNone/>
            </a:pPr>
            <a:r>
              <a:rPr lang="ru-RU"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Инвестиционная политика </a:t>
            </a:r>
            <a:r>
              <a:rPr lang="ru-RU" dirty="0">
                <a:latin typeface="Times New Roman" panose="02020603050405020304" pitchFamily="18" charset="0"/>
                <a:cs typeface="Times New Roman" panose="02020603050405020304" pitchFamily="18" charset="0"/>
              </a:rPr>
              <a:t>— совокупность мероприятий, направленных на реализацию стратегии по выбору и управлению портфелем инвестиций, достижение оптимального сочетания инструментов инвестиций в целях увеличения прибыльности операций, поддержания допустимого уровня их рискованности и ликвидности. Таким образом, выбор банком инвестиционной политики должен основываться на следующем:</a:t>
            </a:r>
          </a:p>
          <a:p>
            <a:pPr algn="just"/>
            <a:r>
              <a:rPr lang="ru-RU" dirty="0">
                <a:latin typeface="Times New Roman" panose="02020603050405020304" pitchFamily="18" charset="0"/>
                <a:cs typeface="Times New Roman" panose="02020603050405020304" pitchFamily="18" charset="0"/>
              </a:rPr>
              <a:t>определение набора эффективных портфелей инвестиций, имеющих наивысший ожидаемый доход для любой степени риска и наименьший уровень риска для любого ожидаемого дохода;</a:t>
            </a:r>
          </a:p>
          <a:p>
            <a:pPr algn="just"/>
            <a:r>
              <a:rPr lang="ru-RU" dirty="0">
                <a:latin typeface="Times New Roman" panose="02020603050405020304" pitchFamily="18" charset="0"/>
                <a:cs typeface="Times New Roman" panose="02020603050405020304" pitchFamily="18" charset="0"/>
              </a:rPr>
              <a:t>выбор наилучшего для данного конкретного банка инвестиционного портфеля;</a:t>
            </a:r>
          </a:p>
          <a:p>
            <a:pPr algn="just"/>
            <a:r>
              <a:rPr lang="ru-RU" dirty="0">
                <a:latin typeface="Times New Roman" panose="02020603050405020304" pitchFamily="18" charset="0"/>
                <a:cs typeface="Times New Roman" panose="02020603050405020304" pitchFamily="18" charset="0"/>
              </a:rPr>
              <a:t>быстрое реагирование на появление на рынке инвестиций новых инструментов, активное участие как на биржевом, так и на внебиржевом рынках;</a:t>
            </a:r>
          </a:p>
          <a:p>
            <a:pPr algn="just"/>
            <a:r>
              <a:rPr lang="ru-RU" dirty="0">
                <a:latin typeface="Times New Roman" panose="02020603050405020304" pitchFamily="18" charset="0"/>
                <a:cs typeface="Times New Roman" panose="02020603050405020304" pitchFamily="18" charset="0"/>
              </a:rPr>
              <a:t>соответствие инвестиционной политики банка экономической ситуации в стране.</a:t>
            </a:r>
          </a:p>
        </p:txBody>
      </p:sp>
    </p:spTree>
    <p:extLst>
      <p:ext uri="{BB962C8B-B14F-4D97-AF65-F5344CB8AC3E}">
        <p14:creationId xmlns:p14="http://schemas.microsoft.com/office/powerpoint/2010/main" val="3978082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id="{59A8486F-7676-407C-BD9F-C0005E057A01}"/>
              </a:ext>
            </a:extLst>
          </p:cNvPr>
          <p:cNvSpPr/>
          <p:nvPr/>
        </p:nvSpPr>
        <p:spPr>
          <a:xfrm>
            <a:off x="178981" y="1903227"/>
            <a:ext cx="11834037" cy="4577317"/>
          </a:xfrm>
          <a:prstGeom prst="roundRect">
            <a:avLst>
              <a:gd name="adj" fmla="val 342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При формировании портфеля инвестору следует учитывать большое количество факторов риска, однако принципиальным является разбиение их на две группы: </a:t>
            </a:r>
            <a:r>
              <a:rPr lang="ru-RU" i="1" u="sng" dirty="0">
                <a:solidFill>
                  <a:schemeClr val="tx1"/>
                </a:solidFill>
                <a:latin typeface="Times New Roman" panose="02020603050405020304" pitchFamily="18" charset="0"/>
                <a:cs typeface="Times New Roman" panose="02020603050405020304" pitchFamily="18" charset="0"/>
              </a:rPr>
              <a:t>рыночные</a:t>
            </a:r>
            <a:r>
              <a:rPr lang="ru-RU" dirty="0">
                <a:solidFill>
                  <a:schemeClr val="tx1"/>
                </a:solidFill>
                <a:latin typeface="Times New Roman" panose="02020603050405020304" pitchFamily="18" charset="0"/>
                <a:cs typeface="Times New Roman" panose="02020603050405020304" pitchFamily="18" charset="0"/>
              </a:rPr>
              <a:t> (сюда входят все основные риски, которые могут изменить общую ситуацию на рынке) и </a:t>
            </a:r>
            <a:r>
              <a:rPr lang="ru-RU" i="1" u="sng" dirty="0">
                <a:solidFill>
                  <a:schemeClr val="tx1"/>
                </a:solidFill>
                <a:latin typeface="Times New Roman" panose="02020603050405020304" pitchFamily="18" charset="0"/>
                <a:cs typeface="Times New Roman" panose="02020603050405020304" pitchFamily="18" charset="0"/>
              </a:rPr>
              <a:t>портфельные</a:t>
            </a:r>
            <a:r>
              <a:rPr lang="ru-RU" dirty="0">
                <a:solidFill>
                  <a:schemeClr val="tx1"/>
                </a:solidFill>
                <a:latin typeface="Times New Roman" panose="02020603050405020304" pitchFamily="18" charset="0"/>
                <a:cs typeface="Times New Roman" panose="02020603050405020304" pitchFamily="18" charset="0"/>
              </a:rPr>
              <a:t> (присущие только финансовым инструментам, включенным в портфель инвестора) риски. </a:t>
            </a:r>
          </a:p>
          <a:p>
            <a:pPr algn="just"/>
            <a:r>
              <a:rPr lang="ru-RU" dirty="0">
                <a:solidFill>
                  <a:schemeClr val="tx1"/>
                </a:solidFill>
                <a:latin typeface="Times New Roman" panose="02020603050405020304" pitchFamily="18" charset="0"/>
                <a:cs typeface="Times New Roman" panose="02020603050405020304" pitchFamily="18" charset="0"/>
              </a:rPr>
              <a:t>На практике снизить рыночные риски инвестор не может, он может лишь выбирать момент выхода на рынок, когда такие риски минимальны, или хеджировать часть рисков через производные финансовые инструменты (</a:t>
            </a:r>
            <a:r>
              <a:rPr lang="ru-RU"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хеджирование</a:t>
            </a:r>
            <a:r>
              <a:rPr lang="ru-RU" dirty="0">
                <a:solidFill>
                  <a:schemeClr val="tx1"/>
                </a:solidFill>
                <a:latin typeface="Times New Roman" panose="02020603050405020304" pitchFamily="18" charset="0"/>
                <a:cs typeface="Times New Roman" panose="02020603050405020304" pitchFamily="18" charset="0"/>
              </a:rPr>
              <a:t> — страхование рисков от неблагоприятных изменений цен, осуществляемое путем встречных покупок (продаж) фьючерсных контрактов). </a:t>
            </a:r>
          </a:p>
          <a:p>
            <a:pPr algn="just"/>
            <a:r>
              <a:rPr lang="ru-RU" dirty="0">
                <a:solidFill>
                  <a:schemeClr val="tx1"/>
                </a:solidFill>
                <a:latin typeface="Times New Roman" panose="02020603050405020304" pitchFamily="18" charset="0"/>
                <a:cs typeface="Times New Roman" panose="02020603050405020304" pitchFamily="18" charset="0"/>
              </a:rPr>
              <a:t>Специфические портфельные риски поддаются регулированию. Так, если инвестор стремится их снизить, то наиболее простой способ достичь такого результата — максимально возможная </a:t>
            </a:r>
            <a:r>
              <a:rPr lang="ru-RU"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диверсификация</a:t>
            </a:r>
            <a:r>
              <a:rPr lang="ru-RU" dirty="0">
                <a:solidFill>
                  <a:schemeClr val="tx1"/>
                </a:solidFill>
                <a:latin typeface="Times New Roman" panose="02020603050405020304" pitchFamily="18" charset="0"/>
                <a:cs typeface="Times New Roman" panose="02020603050405020304" pitchFamily="18" charset="0"/>
              </a:rPr>
              <a:t> вложений, т.е. включение в портфель наибольшего количества ценных бумаг. Чем больше различных инструментов будет включено в портфель инвестора, тем больше динамика портфеля будет похожа на динамику рынка в целом. Таким образом, диверсификация — простейший и надежнейший способ снижения специфических рисков, присущих отдельным инвестиционным портфелям.</a:t>
            </a:r>
          </a:p>
        </p:txBody>
      </p:sp>
      <p:sp>
        <p:nvSpPr>
          <p:cNvPr id="5" name="Прямоугольник: скругленные углы 4">
            <a:extLst>
              <a:ext uri="{FF2B5EF4-FFF2-40B4-BE49-F238E27FC236}">
                <a16:creationId xmlns:a16="http://schemas.microsoft.com/office/drawing/2014/main" id="{3391ED91-7C54-46B9-9259-A061A19549EB}"/>
              </a:ext>
            </a:extLst>
          </p:cNvPr>
          <p:cNvSpPr/>
          <p:nvPr/>
        </p:nvSpPr>
        <p:spPr>
          <a:xfrm>
            <a:off x="178982" y="829339"/>
            <a:ext cx="11834036" cy="8133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Times New Roman" panose="02020603050405020304" pitchFamily="18" charset="0"/>
                <a:cs typeface="Times New Roman" panose="02020603050405020304" pitchFamily="18" charset="0"/>
              </a:rPr>
              <a:t>Способами снижения инвестиционного риска являются диверсификация и хеджирование.</a:t>
            </a:r>
          </a:p>
        </p:txBody>
      </p:sp>
    </p:spTree>
    <p:extLst>
      <p:ext uri="{BB962C8B-B14F-4D97-AF65-F5344CB8AC3E}">
        <p14:creationId xmlns:p14="http://schemas.microsoft.com/office/powerpoint/2010/main" val="1638829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B20D60F-CE37-4584-9FA3-602CDEB6DEE3}"/>
              </a:ext>
            </a:extLst>
          </p:cNvPr>
          <p:cNvSpPr/>
          <p:nvPr/>
        </p:nvSpPr>
        <p:spPr>
          <a:xfrm>
            <a:off x="457200" y="723014"/>
            <a:ext cx="11275827" cy="1355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dirty="0">
                <a:latin typeface="Times New Roman" panose="02020603050405020304" pitchFamily="18" charset="0"/>
                <a:cs typeface="Times New Roman" panose="02020603050405020304" pitchFamily="18" charset="0"/>
              </a:rPr>
              <a:t>Комплексный анализ финансового рынка состоит в подборе финансовых инструментов, удовлетворяющих требованиям инвестиционной политики. Подбор инструментов очень важен. Определяется круг инструментов, которые потенциально могут быть включены в портфель, и сочетание инструментов, не нарушающих ограничения, наложенные инвестиционной политикой. </a:t>
            </a:r>
          </a:p>
        </p:txBody>
      </p:sp>
      <p:sp>
        <p:nvSpPr>
          <p:cNvPr id="3" name="Прямоугольник: скругленные углы 2">
            <a:extLst>
              <a:ext uri="{FF2B5EF4-FFF2-40B4-BE49-F238E27FC236}">
                <a16:creationId xmlns:a16="http://schemas.microsoft.com/office/drawing/2014/main" id="{2E764066-8C76-4B64-A924-567041A20E0A}"/>
              </a:ext>
            </a:extLst>
          </p:cNvPr>
          <p:cNvSpPr/>
          <p:nvPr/>
        </p:nvSpPr>
        <p:spPr>
          <a:xfrm>
            <a:off x="457199" y="2270051"/>
            <a:ext cx="11275828" cy="4258340"/>
          </a:xfrm>
          <a:prstGeom prst="roundRect">
            <a:avLst>
              <a:gd name="adj" fmla="val 50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dirty="0">
                <a:solidFill>
                  <a:schemeClr val="tx1"/>
                </a:solidFill>
                <a:latin typeface="Times New Roman" panose="02020603050405020304" pitchFamily="18" charset="0"/>
                <a:cs typeface="Times New Roman" panose="02020603050405020304" pitchFamily="18" charset="0"/>
              </a:rPr>
              <a:t>Например, очевидно, что при построении консервативного портфеля вряд ли имеет смысл вкладывать средства в высокорискованные акции без хеджирования рисков; следовательно, в этом случае сам актив и инструмент хеджирования выступают на практике как единый инструмент портфельного инвестирования. Определившись со стратегией, степенью допустимого риска, следует очертить круг активов, которые могут быть включены в инвестиционный портфель. По видам включаемых ценных бумаг портфели разделяют на портфели акций (любых), портфели обыкновенных акций, портфели привилегированных акций, портфели облигаций (любых), портфели муниципальных облигаций, портфели государственных облигаций. В принципе возможны портфели, состоящие из ценных бумаг любого вида, и любые смешанные портфели. Затем проводится анализ инструментов, выбранных для включения в портфель.</a:t>
            </a:r>
          </a:p>
        </p:txBody>
      </p:sp>
    </p:spTree>
    <p:extLst>
      <p:ext uri="{BB962C8B-B14F-4D97-AF65-F5344CB8AC3E}">
        <p14:creationId xmlns:p14="http://schemas.microsoft.com/office/powerpoint/2010/main" val="3799409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1B58C93-1F2B-4C27-862E-F4C4887B6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428" y="3848987"/>
            <a:ext cx="4800599"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43938179-CB93-415E-9264-824621267E93}"/>
              </a:ext>
            </a:extLst>
          </p:cNvPr>
          <p:cNvSpPr>
            <a:spLocks noGrp="1"/>
          </p:cNvSpPr>
          <p:nvPr>
            <p:ph type="title"/>
          </p:nvPr>
        </p:nvSpPr>
        <p:spPr>
          <a:xfrm>
            <a:off x="441251" y="611372"/>
            <a:ext cx="11291777" cy="1180214"/>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Банковский инвестиционный портфель.</a:t>
            </a:r>
          </a:p>
        </p:txBody>
      </p:sp>
      <p:sp>
        <p:nvSpPr>
          <p:cNvPr id="4" name="Прямоугольник: скругленные углы 3">
            <a:extLst>
              <a:ext uri="{FF2B5EF4-FFF2-40B4-BE49-F238E27FC236}">
                <a16:creationId xmlns:a16="http://schemas.microsoft.com/office/drawing/2014/main" id="{BD0FB3A1-452D-407B-8A4D-28F3918D1045}"/>
              </a:ext>
            </a:extLst>
          </p:cNvPr>
          <p:cNvSpPr/>
          <p:nvPr/>
        </p:nvSpPr>
        <p:spPr>
          <a:xfrm>
            <a:off x="441250" y="1977655"/>
            <a:ext cx="11291777" cy="1727791"/>
          </a:xfrm>
          <a:prstGeom prst="roundRect">
            <a:avLst>
              <a:gd name="adj" fmla="val 835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Банковский инвестиционный портфель (портфель инвестиций) </a:t>
            </a:r>
            <a:r>
              <a:rPr lang="ru-RU" sz="2000" dirty="0">
                <a:solidFill>
                  <a:schemeClr val="tx1"/>
                </a:solidFill>
                <a:latin typeface="Times New Roman" panose="02020603050405020304" pitchFamily="18" charset="0"/>
                <a:cs typeface="Times New Roman" panose="02020603050405020304" pitchFamily="18" charset="0"/>
              </a:rPr>
              <a:t>— совокупность средств, вложенных в ценные бумаги сторонних юридических лиц, приобретенные банком. Критериями при определении структуры инвестиционного портфеля банка выступают прибыльность и рискованность операций, необходимость регулирования ликвидности баланса и диверсификации активов.</a:t>
            </a:r>
          </a:p>
        </p:txBody>
      </p:sp>
      <p:sp>
        <p:nvSpPr>
          <p:cNvPr id="5" name="Прямоугольник 4">
            <a:extLst>
              <a:ext uri="{FF2B5EF4-FFF2-40B4-BE49-F238E27FC236}">
                <a16:creationId xmlns:a16="http://schemas.microsoft.com/office/drawing/2014/main" id="{3D1B46BC-F884-428B-B8EF-C2B9123FCE3F}"/>
              </a:ext>
            </a:extLst>
          </p:cNvPr>
          <p:cNvSpPr/>
          <p:nvPr/>
        </p:nvSpPr>
        <p:spPr>
          <a:xfrm>
            <a:off x="441250" y="3848987"/>
            <a:ext cx="6251944" cy="2743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dirty="0">
                <a:solidFill>
                  <a:schemeClr val="tx1"/>
                </a:solidFill>
                <a:latin typeface="Times New Roman" panose="02020603050405020304" pitchFamily="18" charset="0"/>
                <a:cs typeface="Times New Roman" panose="02020603050405020304" pitchFamily="18" charset="0"/>
              </a:rPr>
              <a:t>После выбора и формирования банковского портфеля предстоит очень важный этап, который заключается в умелом распоряжении набором различных видов пенных бумаге целью не только сохранения их стоимости, но и получения существенного дохода, не зависящего от инфляции - </a:t>
            </a:r>
            <a:r>
              <a:rPr lang="ru-RU" sz="20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управление инвестиционным портфелем.</a:t>
            </a:r>
          </a:p>
        </p:txBody>
      </p:sp>
    </p:spTree>
    <p:extLst>
      <p:ext uri="{BB962C8B-B14F-4D97-AF65-F5344CB8AC3E}">
        <p14:creationId xmlns:p14="http://schemas.microsoft.com/office/powerpoint/2010/main" val="1258406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35D7D5-98AB-4683-B31A-3B8169AAFE6B}"/>
              </a:ext>
            </a:extLst>
          </p:cNvPr>
          <p:cNvSpPr>
            <a:spLocks noGrp="1"/>
          </p:cNvSpPr>
          <p:nvPr>
            <p:ph type="title"/>
          </p:nvPr>
        </p:nvSpPr>
        <p:spPr>
          <a:xfrm>
            <a:off x="441251" y="702156"/>
            <a:ext cx="11307726"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Различают два основных способа управления инвестиционными портфелями: активный и пассивный.</a:t>
            </a:r>
          </a:p>
        </p:txBody>
      </p:sp>
      <p:sp>
        <p:nvSpPr>
          <p:cNvPr id="3" name="Объект 2">
            <a:extLst>
              <a:ext uri="{FF2B5EF4-FFF2-40B4-BE49-F238E27FC236}">
                <a16:creationId xmlns:a16="http://schemas.microsoft.com/office/drawing/2014/main" id="{A659043B-DA40-4B49-9273-A446875FC20D}"/>
              </a:ext>
            </a:extLst>
          </p:cNvPr>
          <p:cNvSpPr>
            <a:spLocks noGrp="1"/>
          </p:cNvSpPr>
          <p:nvPr>
            <p:ph idx="1"/>
          </p:nvPr>
        </p:nvSpPr>
        <p:spPr>
          <a:xfrm>
            <a:off x="441251" y="1881964"/>
            <a:ext cx="11307725" cy="3046227"/>
          </a:xfrm>
        </p:spPr>
        <p:txBody>
          <a:bodyPr vert="horz" lIns="91440" tIns="45720" rIns="91440" bIns="45720" rtlCol="0" anchor="ctr">
            <a:normAutofit/>
          </a:bodyPr>
          <a:lstStyle/>
          <a:p>
            <a:pPr marL="0" indent="0" algn="just">
              <a:buNone/>
            </a:pPr>
            <a:r>
              <a:rPr lang="ru-RU" b="1" dirty="0">
                <a:latin typeface="Times New Roman" panose="02020603050405020304" pitchFamily="18" charset="0"/>
                <a:cs typeface="Times New Roman" panose="02020603050405020304" pitchFamily="18" charset="0"/>
              </a:rPr>
              <a:t>Активное управление </a:t>
            </a:r>
            <a:r>
              <a:rPr lang="ru-RU" dirty="0">
                <a:latin typeface="Times New Roman" panose="02020603050405020304" pitchFamily="18" charset="0"/>
                <a:cs typeface="Times New Roman" panose="02020603050405020304" pitchFamily="18" charset="0"/>
              </a:rPr>
              <a:t>характеризуется прогнозированием размера возможных доходов от инвестированных средств, умением осуществлять это более точно и оперативно, чем финансовый рынок, т.е. умение предвидеть и опережать события. Исходя из этого считается, что держание любого портфеля является временным делом. При этом, когда разница в ожидаемых доходах, полученная в результате либо удачного, либо ошибочного решения или из-за изменения рыночных условий, исчезает, составные части портфеля или весь портфель заменяются другими.</a:t>
            </a:r>
          </a:p>
          <a:p>
            <a:pPr marL="0" indent="0" algn="just">
              <a:buNone/>
            </a:pPr>
            <a:r>
              <a:rPr lang="ru-RU" dirty="0">
                <a:latin typeface="Times New Roman" panose="02020603050405020304" pitchFamily="18" charset="0"/>
                <a:cs typeface="Times New Roman" panose="02020603050405020304" pitchFamily="18" charset="0"/>
              </a:rPr>
              <a:t>Банки, применяющие активную тактику, отслеживают и приобретают наиболее эффективные ценные бумаги и стараются максимально быстро избавиться от низкодоходных активов. Подобное управление имеет международный эквивалент «свопинг», что означает постоянный обмен, ротацию ценных бумаг через финансовый рынок. </a:t>
            </a:r>
          </a:p>
        </p:txBody>
      </p:sp>
    </p:spTree>
    <p:extLst>
      <p:ext uri="{BB962C8B-B14F-4D97-AF65-F5344CB8AC3E}">
        <p14:creationId xmlns:p14="http://schemas.microsoft.com/office/powerpoint/2010/main" val="3289413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E737D1-338B-4606-AC84-655AA8E55709}"/>
              </a:ext>
            </a:extLst>
          </p:cNvPr>
          <p:cNvSpPr>
            <a:spLocks noGrp="1"/>
          </p:cNvSpPr>
          <p:nvPr>
            <p:ph type="title"/>
          </p:nvPr>
        </p:nvSpPr>
        <p:spPr>
          <a:xfrm>
            <a:off x="457200" y="702156"/>
            <a:ext cx="11275828"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Выделяют следующие основные формы активного управления: подбор «чистого» дохода, подмена, сектор-своп, предвидение учетной ставки.</a:t>
            </a:r>
          </a:p>
        </p:txBody>
      </p:sp>
      <p:sp>
        <p:nvSpPr>
          <p:cNvPr id="3" name="Объект 2">
            <a:extLst>
              <a:ext uri="{FF2B5EF4-FFF2-40B4-BE49-F238E27FC236}">
                <a16:creationId xmlns:a16="http://schemas.microsoft.com/office/drawing/2014/main" id="{B0065D53-0965-4A53-AC23-0E0FDCD42C4D}"/>
              </a:ext>
            </a:extLst>
          </p:cNvPr>
          <p:cNvSpPr>
            <a:spLocks noGrp="1"/>
          </p:cNvSpPr>
          <p:nvPr>
            <p:ph idx="1"/>
          </p:nvPr>
        </p:nvSpPr>
        <p:spPr/>
        <p:txBody>
          <a:bodyPr/>
          <a:lstStyle/>
          <a:p>
            <a:pPr algn="just"/>
            <a:r>
              <a:rPr lang="ru-RU" b="1" dirty="0">
                <a:latin typeface="Times New Roman" panose="02020603050405020304" pitchFamily="18" charset="0"/>
                <a:cs typeface="Times New Roman" panose="02020603050405020304" pitchFamily="18" charset="0"/>
              </a:rPr>
              <a:t>Подбор «чистого» дохода </a:t>
            </a:r>
            <a:r>
              <a:rPr lang="ru-RU" dirty="0">
                <a:latin typeface="Times New Roman" panose="02020603050405020304" pitchFamily="18" charset="0"/>
                <a:cs typeface="Times New Roman" panose="02020603050405020304" pitchFamily="18" charset="0"/>
              </a:rPr>
              <a:t>представляет собой метод, когда, например, продается облигация с более низким доходом, а приобретается — с более высоким. </a:t>
            </a:r>
          </a:p>
          <a:p>
            <a:pPr algn="just"/>
            <a:r>
              <a:rPr lang="ru-RU" b="1" dirty="0">
                <a:latin typeface="Times New Roman" panose="02020603050405020304" pitchFamily="18" charset="0"/>
                <a:cs typeface="Times New Roman" panose="02020603050405020304" pitchFamily="18" charset="0"/>
              </a:rPr>
              <a:t>Подмена</a:t>
            </a:r>
            <a:r>
              <a:rPr lang="ru-RU" dirty="0">
                <a:latin typeface="Times New Roman" panose="02020603050405020304" pitchFamily="18" charset="0"/>
                <a:cs typeface="Times New Roman" panose="02020603050405020304" pitchFamily="18" charset="0"/>
              </a:rPr>
              <a:t> заключается в том, что обмениваются две похожие, но отнюдь не идентичные ценные бумаги, имеющие одинаковую доходность, но разный период обращения (облигации).</a:t>
            </a:r>
          </a:p>
          <a:p>
            <a:pPr algn="just"/>
            <a:r>
              <a:rPr lang="ru-RU" dirty="0">
                <a:latin typeface="Times New Roman" panose="02020603050405020304" pitchFamily="18" charset="0"/>
                <a:cs typeface="Times New Roman" panose="02020603050405020304" pitchFamily="18" charset="0"/>
              </a:rPr>
              <a:t>При использовании </a:t>
            </a:r>
            <a:r>
              <a:rPr lang="ru-RU" b="1" dirty="0">
                <a:latin typeface="Times New Roman" panose="02020603050405020304" pitchFamily="18" charset="0"/>
                <a:cs typeface="Times New Roman" panose="02020603050405020304" pitchFamily="18" charset="0"/>
              </a:rPr>
              <a:t>сектора-своп</a:t>
            </a:r>
            <a:r>
              <a:rPr lang="ru-RU" dirty="0">
                <a:latin typeface="Times New Roman" panose="02020603050405020304" pitchFamily="18" charset="0"/>
                <a:cs typeface="Times New Roman" panose="02020603050405020304" pitchFamily="18" charset="0"/>
              </a:rPr>
              <a:t> осуществляется перемещение облигаций из разных секторов экономики, с различным сроком действия, доходом и т.п. </a:t>
            </a:r>
          </a:p>
          <a:p>
            <a:pPr algn="just"/>
            <a:r>
              <a:rPr lang="ru-RU" b="1" dirty="0">
                <a:latin typeface="Times New Roman" panose="02020603050405020304" pitchFamily="18" charset="0"/>
                <a:cs typeface="Times New Roman" panose="02020603050405020304" pitchFamily="18" charset="0"/>
              </a:rPr>
              <a:t>Предвидение</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учетной ставки </a:t>
            </a:r>
            <a:r>
              <a:rPr lang="ru-RU" dirty="0">
                <a:latin typeface="Times New Roman" panose="02020603050405020304" pitchFamily="18" charset="0"/>
                <a:cs typeface="Times New Roman" panose="02020603050405020304" pitchFamily="18" charset="0"/>
              </a:rPr>
              <a:t>заключается в стремлении удлинить срок действия портфеля, когда ставки снижаются, и сократить срок действия, когда ставки растут. При этом по мере роста срока действия портфеля его цена в большей степени подвержена изменениям учетных ставок.</a:t>
            </a:r>
          </a:p>
        </p:txBody>
      </p:sp>
    </p:spTree>
    <p:extLst>
      <p:ext uri="{BB962C8B-B14F-4D97-AF65-F5344CB8AC3E}">
        <p14:creationId xmlns:p14="http://schemas.microsoft.com/office/powerpoint/2010/main" val="1972689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88856A-8AD4-4EC0-A647-389E4BFF63B2}"/>
              </a:ext>
            </a:extLst>
          </p:cNvPr>
          <p:cNvSpPr>
            <a:spLocks noGrp="1"/>
          </p:cNvSpPr>
          <p:nvPr>
            <p:ph type="title"/>
          </p:nvPr>
        </p:nvSpPr>
        <p:spPr>
          <a:xfrm>
            <a:off x="441250" y="653902"/>
            <a:ext cx="11291777" cy="1148317"/>
          </a:xfrm>
        </p:spPr>
        <p:txBody>
          <a:bodyPr vert="horz" lIns="91440" tIns="45720" rIns="91440" bIns="45720" rtlCol="0" anchor="b">
            <a:normAutofit fontScale="90000"/>
          </a:bodyPr>
          <a:lstStyle/>
          <a:p>
            <a:pPr algn="ctr"/>
            <a:r>
              <a:rPr lang="ru-RU" i="1" u="sng" cap="none"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Пассивное управление </a:t>
            </a:r>
            <a:r>
              <a:rPr lang="ru-RU" cap="none" dirty="0">
                <a:latin typeface="Times New Roman" panose="02020603050405020304" pitchFamily="18" charset="0"/>
                <a:cs typeface="Times New Roman" panose="02020603050405020304" pitchFamily="18" charset="0"/>
              </a:rPr>
              <a:t>банковским инвестиционным портфелем исходит из предположения, что фондовый рынок достаточно эффективен при </a:t>
            </a:r>
            <a:r>
              <a:rPr lang="ru-RU" sz="2400" cap="none" dirty="0">
                <a:latin typeface="Times New Roman" panose="02020603050405020304" pitchFamily="18" charset="0"/>
                <a:cs typeface="Times New Roman" panose="02020603050405020304" pitchFamily="18" charset="0"/>
              </a:rPr>
              <a:t>выборе</a:t>
            </a:r>
            <a:r>
              <a:rPr lang="ru-RU" cap="none" dirty="0">
                <a:latin typeface="Times New Roman" panose="02020603050405020304" pitchFamily="18" charset="0"/>
                <a:cs typeface="Times New Roman" panose="02020603050405020304" pitchFamily="18" charset="0"/>
              </a:rPr>
              <a:t> ценных бумаг или учете времени.</a:t>
            </a:r>
          </a:p>
        </p:txBody>
      </p:sp>
      <p:sp>
        <p:nvSpPr>
          <p:cNvPr id="3" name="Объект 2">
            <a:extLst>
              <a:ext uri="{FF2B5EF4-FFF2-40B4-BE49-F238E27FC236}">
                <a16:creationId xmlns:a16="http://schemas.microsoft.com/office/drawing/2014/main" id="{D255CB81-CCFF-40A6-A9F4-36926E26E25F}"/>
              </a:ext>
            </a:extLst>
          </p:cNvPr>
          <p:cNvSpPr>
            <a:spLocks noGrp="1"/>
          </p:cNvSpPr>
          <p:nvPr>
            <p:ph idx="1"/>
          </p:nvPr>
        </p:nvSpPr>
        <p:spPr>
          <a:xfrm>
            <a:off x="441250" y="2180496"/>
            <a:ext cx="11291777" cy="3678303"/>
          </a:xfrm>
        </p:spPr>
        <p:txBody>
          <a:bodyPr>
            <a:normAutofit/>
          </a:bodyPr>
          <a:lstStyle/>
          <a:p>
            <a:pPr algn="just"/>
            <a:r>
              <a:rPr lang="ru-RU" sz="2000" dirty="0">
                <a:latin typeface="Times New Roman" panose="02020603050405020304" pitchFamily="18" charset="0"/>
                <a:cs typeface="Times New Roman" panose="02020603050405020304" pitchFamily="18" charset="0"/>
              </a:rPr>
              <a:t>При данной тактике создаются хорошо диверсифицированные портфели с заранее определенным уровнем риска и продолжительным удерживанием портфелей в неизменном состоянии. К их достоинствам можно отнести низкий оборот, минимальные уровни накладных расходов и инвестиционного риска. Ориентиром при пассивном управлении является индексный фонд, выступающий в форме портфеля, созданного для зеркального отражения движения выбранного индекса, характеризующего состояние всего рынка ценных бумаг.</a:t>
            </a:r>
          </a:p>
          <a:p>
            <a:pPr algn="just"/>
            <a:r>
              <a:rPr lang="ru-RU" sz="2000" dirty="0">
                <a:latin typeface="Times New Roman" panose="02020603050405020304" pitchFamily="18" charset="0"/>
                <a:cs typeface="Times New Roman" panose="02020603050405020304" pitchFamily="18" charset="0"/>
              </a:rPr>
              <a:t>Реструктуризация портфеля проводится в соответствии с рекомендациями выбранной модели, а также с учетом реальной конъюнктуры рынка и ограничений. Кроме того, на этом этапе в случае необходимости может производиться корректировка модели портфеля на основании произошедших изменений на рынке и с учетом текущей эффективности управления портфелем.</a:t>
            </a:r>
          </a:p>
        </p:txBody>
      </p:sp>
    </p:spTree>
    <p:extLst>
      <p:ext uri="{BB962C8B-B14F-4D97-AF65-F5344CB8AC3E}">
        <p14:creationId xmlns:p14="http://schemas.microsoft.com/office/powerpoint/2010/main" val="1758422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0BCAAB-81A8-4852-B386-C257EA197F60}"/>
              </a:ext>
            </a:extLst>
          </p:cNvPr>
          <p:cNvSpPr>
            <a:spLocks noGrp="1"/>
          </p:cNvSpPr>
          <p:nvPr>
            <p:ph type="title"/>
          </p:nvPr>
        </p:nvSpPr>
        <p:spPr>
          <a:xfrm>
            <a:off x="457199" y="702156"/>
            <a:ext cx="11291777"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3. Посреднические операции коммерческого банка с ценными бумагами</a:t>
            </a:r>
          </a:p>
        </p:txBody>
      </p:sp>
      <p:sp>
        <p:nvSpPr>
          <p:cNvPr id="3" name="Объект 2">
            <a:extLst>
              <a:ext uri="{FF2B5EF4-FFF2-40B4-BE49-F238E27FC236}">
                <a16:creationId xmlns:a16="http://schemas.microsoft.com/office/drawing/2014/main" id="{090E0473-581A-4628-8B0B-12DA5A2A5C39}"/>
              </a:ext>
            </a:extLst>
          </p:cNvPr>
          <p:cNvSpPr>
            <a:spLocks noGrp="1"/>
          </p:cNvSpPr>
          <p:nvPr>
            <p:ph idx="1"/>
          </p:nvPr>
        </p:nvSpPr>
        <p:spPr>
          <a:xfrm>
            <a:off x="457200" y="1913860"/>
            <a:ext cx="11291776" cy="4290238"/>
          </a:xfrm>
        </p:spPr>
        <p:txBody>
          <a:bodyPr vert="horz" lIns="91440" tIns="45720" rIns="91440" bIns="45720" rtlCol="0" anchor="ctr">
            <a:normAutofit/>
          </a:bodyPr>
          <a:lstStyle/>
          <a:p>
            <a:pPr marL="0" indent="0" algn="just">
              <a:buNone/>
            </a:pPr>
            <a:r>
              <a:rPr lang="ru-RU" sz="2000" b="1" dirty="0">
                <a:latin typeface="Times New Roman" panose="02020603050405020304" pitchFamily="18" charset="0"/>
                <a:cs typeface="Times New Roman" panose="02020603050405020304" pitchFamily="18" charset="0"/>
              </a:rPr>
              <a:t>Сущность посреднических операций.</a:t>
            </a:r>
          </a:p>
          <a:p>
            <a:pPr marL="0" indent="0" algn="just">
              <a:buNone/>
            </a:pPr>
            <a:r>
              <a:rPr lang="ru-RU" dirty="0">
                <a:latin typeface="Times New Roman" panose="02020603050405020304" pitchFamily="18" charset="0"/>
                <a:cs typeface="Times New Roman" panose="02020603050405020304" pitchFamily="18" charset="0"/>
              </a:rPr>
              <a:t>Выступая в качестве посредников в операциях с ценными бумагами, коммерческие банки выполняют комплекс услуг. Среди них — привлечение средств на развитие производства (андеррайтинг — подписка, первичное размещение акций компаний-эмитентов, а перед этим анализ, опенка и установление предварительной цены выпускаемой ценной бумаги); сделки по слиянию, поглощению и реструктуризации предприятий; формирование и управление инвестиционными портфелями клиентов; работа с клиентами-инвесторами по предоставлению информации о текущей ситуации на рынке для принятия грамотного инвестиционного решения; брокерские и дилерские операции, депозитные операции. Банк может выступать в качестве консультанта клиента, в частности относительно вторичных эмиссий акций (частные и публичные размещения), выпуска корпоративных облигаций, реструктуризации активов, а также в качестве депозитария. Банк должен предоставлять клиентам информационное, правовое, аналитическое обслуживание. Все эти операции направлены на увеличение доходной части банка, повышение финансовой устойчивости и понижение общего риска банка.</a:t>
            </a:r>
          </a:p>
        </p:txBody>
      </p:sp>
    </p:spTree>
    <p:extLst>
      <p:ext uri="{BB962C8B-B14F-4D97-AF65-F5344CB8AC3E}">
        <p14:creationId xmlns:p14="http://schemas.microsoft.com/office/powerpoint/2010/main" val="275241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8F98AC-E9EB-4088-91A3-D9EEBE51BFBC}"/>
              </a:ext>
            </a:extLst>
          </p:cNvPr>
          <p:cNvSpPr>
            <a:spLocks noGrp="1"/>
          </p:cNvSpPr>
          <p:nvPr>
            <p:ph type="title"/>
          </p:nvPr>
        </p:nvSpPr>
        <p:spPr>
          <a:xfrm>
            <a:off x="451884" y="702156"/>
            <a:ext cx="11278153" cy="1108604"/>
          </a:xfrm>
        </p:spPr>
        <p:txBody>
          <a:bodyPr>
            <a:normAutofit/>
          </a:bodyPr>
          <a:lstStyle/>
          <a:p>
            <a:pPr algn="ctr"/>
            <a:r>
              <a:rPr lang="ru-RU" cap="none" dirty="0">
                <a:latin typeface="Times New Roman" panose="02020603050405020304" pitchFamily="18" charset="0"/>
                <a:cs typeface="Times New Roman" panose="02020603050405020304" pitchFamily="18" charset="0"/>
              </a:rPr>
              <a:t>Тема 3.1. Формирование банками портфеля ценных бумаг</a:t>
            </a:r>
          </a:p>
        </p:txBody>
      </p:sp>
      <p:sp>
        <p:nvSpPr>
          <p:cNvPr id="3" name="Объект 2">
            <a:extLst>
              <a:ext uri="{FF2B5EF4-FFF2-40B4-BE49-F238E27FC236}">
                <a16:creationId xmlns:a16="http://schemas.microsoft.com/office/drawing/2014/main" id="{3D619BBF-E730-4555-96B1-BCC09ADF6F70}"/>
              </a:ext>
            </a:extLst>
          </p:cNvPr>
          <p:cNvSpPr>
            <a:spLocks noGrp="1"/>
          </p:cNvSpPr>
          <p:nvPr>
            <p:ph idx="1"/>
          </p:nvPr>
        </p:nvSpPr>
        <p:spPr>
          <a:xfrm>
            <a:off x="457200" y="1810760"/>
            <a:ext cx="11272837" cy="3678303"/>
          </a:xfrm>
        </p:spPr>
        <p:txBody>
          <a:bodyPr>
            <a:normAutofit/>
          </a:bodyPr>
          <a:lstStyle/>
          <a:p>
            <a:pPr algn="just"/>
            <a:r>
              <a:rPr lang="ru-RU" sz="2400" dirty="0">
                <a:latin typeface="Times New Roman" panose="02020603050405020304" pitchFamily="18" charset="0"/>
                <a:cs typeface="Times New Roman" panose="02020603050405020304" pitchFamily="18" charset="0"/>
              </a:rPr>
              <a:t>1. Эмиссионные операции коммерческого банка с ценными бумагами</a:t>
            </a:r>
          </a:p>
          <a:p>
            <a:pPr algn="just"/>
            <a:r>
              <a:rPr lang="ru-RU" sz="2400" dirty="0">
                <a:latin typeface="Times New Roman" panose="02020603050405020304" pitchFamily="18" charset="0"/>
                <a:cs typeface="Times New Roman" panose="02020603050405020304" pitchFamily="18" charset="0"/>
              </a:rPr>
              <a:t>2. Инвестиционные операции коммерческого банка</a:t>
            </a:r>
          </a:p>
          <a:p>
            <a:pPr algn="just"/>
            <a:r>
              <a:rPr lang="ru-RU" sz="2400" dirty="0">
                <a:latin typeface="Times New Roman" panose="02020603050405020304" pitchFamily="18" charset="0"/>
                <a:cs typeface="Times New Roman" panose="02020603050405020304" pitchFamily="18" charset="0"/>
              </a:rPr>
              <a:t>3. Посреднические операции коммерческого банка с ценными бумагами</a:t>
            </a:r>
          </a:p>
        </p:txBody>
      </p:sp>
    </p:spTree>
    <p:extLst>
      <p:ext uri="{BB962C8B-B14F-4D97-AF65-F5344CB8AC3E}">
        <p14:creationId xmlns:p14="http://schemas.microsoft.com/office/powerpoint/2010/main" val="19576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3FA65176-A640-4D3E-BFFB-A5D542355694}"/>
              </a:ext>
            </a:extLst>
          </p:cNvPr>
          <p:cNvSpPr/>
          <p:nvPr/>
        </p:nvSpPr>
        <p:spPr>
          <a:xfrm>
            <a:off x="435935" y="845288"/>
            <a:ext cx="6267894" cy="5629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dirty="0">
                <a:latin typeface="Times New Roman" panose="02020603050405020304" pitchFamily="18" charset="0"/>
                <a:cs typeface="Times New Roman" panose="02020603050405020304" pitchFamily="18" charset="0"/>
              </a:rPr>
              <a:t>Клиент банка нуждается в получении финансовых ресурсов на продолжительный срок (для реконструкции предприятия, или для освоения нового вида бизнеса, или для строительства нового предприятия). Так как этот клиент не занимается профессиональной деятельностью на финансовом рынке, он обращается за помощью к банку, который будет его финансовым консультантом (большинство корпораций поддерживают связь только с одним банком и предпочитают только с ним оговаривать условия продажи своих новых выпусков ценных бумаг). Банк помогает клиенту привлечь финансовые ресурсы, т.е. решить, что целесообразнее: размещение ценных бумаг, использование кредитных ресурсов или создание венчурных предприятий.</a:t>
            </a:r>
          </a:p>
        </p:txBody>
      </p:sp>
      <p:pic>
        <p:nvPicPr>
          <p:cNvPr id="8" name="Рисунок 7">
            <a:extLst>
              <a:ext uri="{FF2B5EF4-FFF2-40B4-BE49-F238E27FC236}">
                <a16:creationId xmlns:a16="http://schemas.microsoft.com/office/drawing/2014/main" id="{C175F83F-E2B5-48FF-8A61-20F329A74C12}"/>
              </a:ext>
            </a:extLst>
          </p:cNvPr>
          <p:cNvPicPr>
            <a:picLocks noChangeAspect="1"/>
          </p:cNvPicPr>
          <p:nvPr/>
        </p:nvPicPr>
        <p:blipFill>
          <a:blip r:embed="rId2"/>
          <a:stretch>
            <a:fillRect/>
          </a:stretch>
        </p:blipFill>
        <p:spPr>
          <a:xfrm>
            <a:off x="6974959" y="845288"/>
            <a:ext cx="4781108" cy="5629940"/>
          </a:xfrm>
          <a:prstGeom prst="rect">
            <a:avLst/>
          </a:prstGeom>
        </p:spPr>
      </p:pic>
    </p:spTree>
    <p:extLst>
      <p:ext uri="{BB962C8B-B14F-4D97-AF65-F5344CB8AC3E}">
        <p14:creationId xmlns:p14="http://schemas.microsoft.com/office/powerpoint/2010/main" val="4271010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36285EC1-F80E-48EE-8AD7-CE2F116E8C10}"/>
              </a:ext>
            </a:extLst>
          </p:cNvPr>
          <p:cNvSpPr>
            <a:spLocks noGrp="1"/>
          </p:cNvSpPr>
          <p:nvPr>
            <p:ph type="title"/>
          </p:nvPr>
        </p:nvSpPr>
        <p:spPr>
          <a:xfrm>
            <a:off x="458086" y="595422"/>
            <a:ext cx="11275828" cy="1270591"/>
          </a:xfrm>
        </p:spPr>
        <p:txBody>
          <a:bodyPr vert="horz" lIns="91440" tIns="45720" rIns="91440" bIns="45720" rtlCol="0" anchor="b">
            <a:normAutofit fontScale="90000"/>
          </a:bodyPr>
          <a:lstStyle/>
          <a:p>
            <a:pPr algn="ctr"/>
            <a:r>
              <a:rPr lang="ru-RU" cap="none" dirty="0">
                <a:latin typeface="Times New Roman" panose="02020603050405020304" pitchFamily="18" charset="0"/>
                <a:cs typeface="Times New Roman" panose="02020603050405020304" pitchFamily="18" charset="0"/>
              </a:rPr>
              <a:t>Прежде чем компания предложит свои ценные бумаги к публичной продаже, она должна оценить преимущества и недостатки этого решения. </a:t>
            </a:r>
          </a:p>
        </p:txBody>
      </p:sp>
      <p:sp>
        <p:nvSpPr>
          <p:cNvPr id="4" name="Объект 3">
            <a:extLst>
              <a:ext uri="{FF2B5EF4-FFF2-40B4-BE49-F238E27FC236}">
                <a16:creationId xmlns:a16="http://schemas.microsoft.com/office/drawing/2014/main" id="{86BE2453-D4F1-46F9-A878-67F508746433}"/>
              </a:ext>
            </a:extLst>
          </p:cNvPr>
          <p:cNvSpPr>
            <a:spLocks noGrp="1"/>
          </p:cNvSpPr>
          <p:nvPr>
            <p:ph sz="half" idx="1"/>
          </p:nvPr>
        </p:nvSpPr>
        <p:spPr>
          <a:xfrm>
            <a:off x="581193" y="2228003"/>
            <a:ext cx="5422390" cy="4135583"/>
          </a:xfrm>
        </p:spPr>
        <p:txBody>
          <a:bodyPr>
            <a:normAutofit fontScale="92500"/>
          </a:bodyPr>
          <a:lstStyle/>
          <a:p>
            <a:pPr marL="0" indent="0" algn="just">
              <a:buNone/>
            </a:pPr>
            <a:r>
              <a:rPr lang="ru-RU" b="1" dirty="0">
                <a:latin typeface="Times New Roman" panose="02020603050405020304" pitchFamily="18" charset="0"/>
                <a:cs typeface="Times New Roman" panose="02020603050405020304" pitchFamily="18" charset="0"/>
              </a:rPr>
              <a:t>Преимущества</a:t>
            </a:r>
            <a:r>
              <a:rPr lang="ru-RU" dirty="0">
                <a:latin typeface="Times New Roman" panose="02020603050405020304" pitchFamily="18" charset="0"/>
                <a:cs typeface="Times New Roman" panose="02020603050405020304" pitchFamily="18" charset="0"/>
              </a:rPr>
              <a:t> публичного предложения ценных бумаг состоят в следующем:</a:t>
            </a:r>
          </a:p>
          <a:p>
            <a:pPr algn="just"/>
            <a:r>
              <a:rPr lang="ru-RU" dirty="0">
                <a:latin typeface="Times New Roman" panose="02020603050405020304" pitchFamily="18" charset="0"/>
                <a:cs typeface="Times New Roman" panose="02020603050405020304" pitchFamily="18" charset="0"/>
              </a:rPr>
              <a:t>облегчение доступа компании к рынку корпоративных ценных бумаг для дополнительных предложений своих долговых обязательств или новых выпусков акций;</a:t>
            </a:r>
          </a:p>
          <a:p>
            <a:pPr algn="just"/>
            <a:r>
              <a:rPr lang="ru-RU" dirty="0">
                <a:latin typeface="Times New Roman" panose="02020603050405020304" pitchFamily="18" charset="0"/>
                <a:cs typeface="Times New Roman" panose="02020603050405020304" pitchFamily="18" charset="0"/>
              </a:rPr>
              <a:t>завоевание престижа компанией, которая выступает с публичным предложением ценных бумаг к продаже. Возросший престиж компании может обеспечить ее превосходство над конкурентами;</a:t>
            </a:r>
          </a:p>
          <a:p>
            <a:pPr algn="just"/>
            <a:r>
              <a:rPr lang="ru-RU" dirty="0">
                <a:latin typeface="Times New Roman" panose="02020603050405020304" pitchFamily="18" charset="0"/>
                <a:cs typeface="Times New Roman" panose="02020603050405020304" pitchFamily="18" charset="0"/>
              </a:rPr>
              <a:t>использование своих ценных бумаг для приобретения других компаний, если данная компания предложит свои ценные бумаги для публичной продажи.</a:t>
            </a:r>
          </a:p>
        </p:txBody>
      </p:sp>
      <p:sp>
        <p:nvSpPr>
          <p:cNvPr id="5" name="Объект 4">
            <a:extLst>
              <a:ext uri="{FF2B5EF4-FFF2-40B4-BE49-F238E27FC236}">
                <a16:creationId xmlns:a16="http://schemas.microsoft.com/office/drawing/2014/main" id="{C702BA68-FBEA-4F54-A413-5FABED0D6069}"/>
              </a:ext>
            </a:extLst>
          </p:cNvPr>
          <p:cNvSpPr>
            <a:spLocks noGrp="1"/>
          </p:cNvSpPr>
          <p:nvPr>
            <p:ph sz="half" idx="2"/>
          </p:nvPr>
        </p:nvSpPr>
        <p:spPr>
          <a:xfrm>
            <a:off x="6188419" y="2228003"/>
            <a:ext cx="5422392" cy="4135583"/>
          </a:xfrm>
        </p:spPr>
        <p:txBody>
          <a:bodyPr>
            <a:normAutofit fontScale="92500"/>
          </a:bodyPr>
          <a:lstStyle/>
          <a:p>
            <a:pPr marL="0" indent="0" algn="just">
              <a:buNone/>
            </a:pPr>
            <a:r>
              <a:rPr lang="ru-RU" b="1" dirty="0">
                <a:latin typeface="Times New Roman" panose="02020603050405020304" pitchFamily="18" charset="0"/>
                <a:cs typeface="Times New Roman" panose="02020603050405020304" pitchFamily="18" charset="0"/>
              </a:rPr>
              <a:t>Недостатки</a:t>
            </a:r>
            <a:r>
              <a:rPr lang="ru-RU" dirty="0">
                <a:latin typeface="Times New Roman" panose="02020603050405020304" pitchFamily="18" charset="0"/>
                <a:cs typeface="Times New Roman" panose="02020603050405020304" pitchFamily="18" charset="0"/>
              </a:rPr>
              <a:t> публичного предложения:</a:t>
            </a:r>
          </a:p>
          <a:p>
            <a:pPr algn="just"/>
            <a:r>
              <a:rPr lang="ru-RU" dirty="0">
                <a:latin typeface="Times New Roman" panose="02020603050405020304" pitchFamily="18" charset="0"/>
                <a:cs typeface="Times New Roman" panose="02020603050405020304" pitchFamily="18" charset="0"/>
              </a:rPr>
              <a:t>контроль над компанией может быть утерян в зависимости от процентного количества выпушенных акций по завершении публичного предложения ценных бумаг к продаже. Если продается большая часть основных акций, компания может уступить контрольный пакет акций другой компании;</a:t>
            </a:r>
          </a:p>
          <a:p>
            <a:pPr algn="just"/>
            <a:r>
              <a:rPr lang="ru-RU" dirty="0">
                <a:latin typeface="Times New Roman" panose="02020603050405020304" pitchFamily="18" charset="0"/>
                <a:cs typeface="Times New Roman" panose="02020603050405020304" pitchFamily="18" charset="0"/>
              </a:rPr>
              <a:t>издержки публичного предложения, </a:t>
            </a:r>
            <a:r>
              <a:rPr lang="ru-RU" dirty="0" err="1">
                <a:latin typeface="Times New Roman" panose="02020603050405020304" pitchFamily="18" charset="0"/>
                <a:cs typeface="Times New Roman" panose="02020603050405020304" pitchFamily="18" charset="0"/>
              </a:rPr>
              <a:t>включаюшие</a:t>
            </a:r>
            <a:r>
              <a:rPr lang="ru-RU" dirty="0">
                <a:latin typeface="Times New Roman" panose="02020603050405020304" pitchFamily="18" charset="0"/>
                <a:cs typeface="Times New Roman" panose="02020603050405020304" pitchFamily="18" charset="0"/>
              </a:rPr>
              <a:t> комиссионные гарантов размещения, гонорары юристов и аудиторов, оплату за регистрацию и расходы на печатание, несет эмитент, и эти издержки могут быть значительными.</a:t>
            </a:r>
          </a:p>
        </p:txBody>
      </p:sp>
    </p:spTree>
    <p:extLst>
      <p:ext uri="{BB962C8B-B14F-4D97-AF65-F5344CB8AC3E}">
        <p14:creationId xmlns:p14="http://schemas.microsoft.com/office/powerpoint/2010/main" val="2432381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A0738FD-AF7F-454C-A0A6-9A51A3BC3309}"/>
              </a:ext>
            </a:extLst>
          </p:cNvPr>
          <p:cNvSpPr>
            <a:spLocks noGrp="1"/>
          </p:cNvSpPr>
          <p:nvPr>
            <p:ph sz="half" idx="4294967295"/>
          </p:nvPr>
        </p:nvSpPr>
        <p:spPr>
          <a:xfrm>
            <a:off x="446566" y="733648"/>
            <a:ext cx="5422900" cy="5656521"/>
          </a:xfrm>
        </p:spPr>
        <p:txBody>
          <a:bodyPr>
            <a:noAutofit/>
          </a:bodyPr>
          <a:lstStyle/>
          <a:p>
            <a:pPr indent="0" algn="just"/>
            <a:r>
              <a:rPr lang="ru-RU" sz="1700" dirty="0">
                <a:latin typeface="Times New Roman" panose="02020603050405020304" pitchFamily="18" charset="0"/>
                <a:cs typeface="Times New Roman" panose="02020603050405020304" pitchFamily="18" charset="0"/>
              </a:rPr>
              <a:t> Если компания принимает решение о публичном предложении ценных бумаг к продаже, то банк содействует компании в установлении цены и в оценке выбора времени для выхода с предложением ценных бумаг к продаже. Банк может производить первичное размещение ценных бумаг на основе максимальных условий или на основе гарантированного размещения на выпуск ценных бумаг. При гарантированной подписке на выпуск фирма действительно получает гарантию размещения ценных бумаг, так как банк согласен купить весь выпуск и затем распродать его по частям своим клиентам (эта сделка оформляется договором андеррайтинга, который может сочетать в себе договоры поручения, гарантии, договор на консультационное обслуживание, кредитный договор и т.д.). Это позволяет эмитенту планировать распределение капитала, который предстоит мобилизовать, не опасаясь того, что весь выпуск пенных бумаг окажется нераспроданным.</a:t>
            </a:r>
          </a:p>
        </p:txBody>
      </p:sp>
      <p:sp>
        <p:nvSpPr>
          <p:cNvPr id="4" name="Объект 3">
            <a:extLst>
              <a:ext uri="{FF2B5EF4-FFF2-40B4-BE49-F238E27FC236}">
                <a16:creationId xmlns:a16="http://schemas.microsoft.com/office/drawing/2014/main" id="{0277E040-BDA1-4054-82B4-27072DA4528D}"/>
              </a:ext>
            </a:extLst>
          </p:cNvPr>
          <p:cNvSpPr>
            <a:spLocks noGrp="1"/>
          </p:cNvSpPr>
          <p:nvPr>
            <p:ph sz="half" idx="4294967295"/>
          </p:nvPr>
        </p:nvSpPr>
        <p:spPr>
          <a:xfrm>
            <a:off x="6055242" y="733648"/>
            <a:ext cx="6012711" cy="3285460"/>
          </a:xfrm>
        </p:spPr>
        <p:txBody>
          <a:bodyPr>
            <a:noAutofit/>
          </a:bodyPr>
          <a:lstStyle/>
          <a:p>
            <a:pPr algn="just"/>
            <a:r>
              <a:rPr lang="ru-RU" sz="1600" dirty="0">
                <a:latin typeface="Times New Roman" panose="02020603050405020304" pitchFamily="18" charset="0"/>
                <a:cs typeface="Times New Roman" panose="02020603050405020304" pitchFamily="18" charset="0"/>
              </a:rPr>
              <a:t>Некоторые банки часто выступают в качестве крупных гарантов размещения ценных бумаг, тогда как другие ограничиваются относительно небольшими суммами. В период размещения акций рынок может переживать спад активности, что заставляет банк снизить цену акций или облигаций. Но самая основная проблема на этой стадии — установление правильной цены нового выпуска акций или облигаций. Это зависит от многих факторов: рентабельности компании за несколько последних лет, ожидаемых размеров дивидендов, количества акций в выпуске и общих тенденций, господствующих на рынке акций в момент начала продажи новых акций, и др.</a:t>
            </a:r>
          </a:p>
        </p:txBody>
      </p:sp>
      <p:pic>
        <p:nvPicPr>
          <p:cNvPr id="4098" name="Picture 2">
            <a:extLst>
              <a:ext uri="{FF2B5EF4-FFF2-40B4-BE49-F238E27FC236}">
                <a16:creationId xmlns:a16="http://schemas.microsoft.com/office/drawing/2014/main" id="{E08E9053-3CDA-4386-B57B-6A7E97038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535" y="4019108"/>
            <a:ext cx="5745418" cy="274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845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E7696A4-3C1C-4B83-BD33-3A75C70EE9F3}"/>
              </a:ext>
            </a:extLst>
          </p:cNvPr>
          <p:cNvSpPr/>
          <p:nvPr/>
        </p:nvSpPr>
        <p:spPr>
          <a:xfrm>
            <a:off x="457201" y="701749"/>
            <a:ext cx="11291776" cy="591701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dirty="0">
                <a:solidFill>
                  <a:schemeClr val="tx1"/>
                </a:solidFill>
                <a:latin typeface="Times New Roman" panose="02020603050405020304" pitchFamily="18" charset="0"/>
                <a:cs typeface="Times New Roman" panose="02020603050405020304" pitchFamily="18" charset="0"/>
              </a:rPr>
              <a:t>Если акции в действительности окажутся недооцененными и будут пользоваться повышенным спросом на вторичном рынке, высокие цены, уплачиваемые за них инвесторами, не позволят получить хороший доход от первичного размещения не только корпорации-эмитенту, но и гаранту выпуска. В любом случае все убытки приходятся на долю банка, поэтому, беря на себя гарантию распространения ценных бумаг, банк подвергается значительному риску. Из-за больших размеров потенциального риска банки обычно производят покупку и размещение выпусков ценных бумаг в одиночку только в тех случаях, если партия выпускаемых бумаг очень мала. Если же речь идет о выпусках ценных бумаг на крупные суммы, банк формирует эмиссионный синдикат — временное объединение банков, целью которого является покупка ценных бумаг у корпорации-эмитента и распределение риска предложения ценных бумаг таким образом, чтобы в случае неблагоприятной конъюнктуры на рынке ни один банк-гарант не понес крупных убытков, и группу по продаже. Члены этой группы ищут потенциальных покупателей и продают некоторую долю выпуска, получая за это комиссионные. При другом виде продажи ценных бумаг, не требующем создания синдиката, главный распространитель в одиночку полностью продает выпуск ценных бумаг не индивидуальным, а институциональным инвесторам. В последние годы в США около 50% всех проданных акций было распространено без содействия синдиката. Причина очень простая — в последнем случае банк-распространитель обычно получает больше, потому что ему не приходится делиться гонораром с синдикатом.</a:t>
            </a:r>
          </a:p>
        </p:txBody>
      </p:sp>
    </p:spTree>
    <p:extLst>
      <p:ext uri="{BB962C8B-B14F-4D97-AF65-F5344CB8AC3E}">
        <p14:creationId xmlns:p14="http://schemas.microsoft.com/office/powerpoint/2010/main" val="1862139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9742DDB2-D531-4143-A3C4-DCB04217F673}"/>
              </a:ext>
            </a:extLst>
          </p:cNvPr>
          <p:cNvSpPr/>
          <p:nvPr/>
        </p:nvSpPr>
        <p:spPr>
          <a:xfrm>
            <a:off x="233916" y="978195"/>
            <a:ext cx="5805377" cy="5502349"/>
          </a:xfrm>
          <a:prstGeom prst="roundRect">
            <a:avLst>
              <a:gd name="adj" fmla="val 44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Цена, по которой гаранты размещения приобретают у компании ценные бумаги, меньше, чем запрашиваемая цена, по которой ценные бумаги предлагаются публике, эта разница и составляет комиссию. Разница цен в пользу андеррайтера является, по сути дела, вознаграждением членов эмиссионного синдиката за продажу выпуска и риск, которому они подвергают себя в случае, если выпуск будет продан не полностью и они будут вынуждены нести финансовую ответственность за непроданные бумаги. Если цена на бумаги нового выпуска занижена, то члены синдиката могут быть уверены, что смогут быстро продать бумаги без особых усилий, не прибегая к их начальной поддержке на вторичном рынке.</a:t>
            </a:r>
          </a:p>
        </p:txBody>
      </p:sp>
      <p:sp>
        <p:nvSpPr>
          <p:cNvPr id="4" name="Прямоугольник: скругленные углы 3">
            <a:extLst>
              <a:ext uri="{FF2B5EF4-FFF2-40B4-BE49-F238E27FC236}">
                <a16:creationId xmlns:a16="http://schemas.microsoft.com/office/drawing/2014/main" id="{59DA6736-5E7F-4C49-A6E8-4E5CAB1933B3}"/>
              </a:ext>
            </a:extLst>
          </p:cNvPr>
          <p:cNvSpPr/>
          <p:nvPr/>
        </p:nvSpPr>
        <p:spPr>
          <a:xfrm>
            <a:off x="6230679" y="978194"/>
            <a:ext cx="5805377" cy="5502349"/>
          </a:xfrm>
          <a:prstGeom prst="roundRect">
            <a:avLst>
              <a:gd name="adj" fmla="val 449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Иногда банк-андеррайтер (гарант выпуска) после его размещения создает для новых бумаг вторичный рынок. С точки зрения инвесторов при первом публичном размещении новых бумаг создание вторичного рынка является очень важным аспектом. В процессе создания рынка гарант контролирует число обращающихся бумаг, проводит котировки цен предложения и спроса на них и всегда готов к тому, чтобы купить и продать бумаги по этим ценам. Эти котировки базируются на основных параметрах спроса и предложения бумаг. При наличии вторичного рынка, на котором можно свободно купить или продать новую бумагу, последняя становится намного более привлекательной для инвестора, поскольку в этом случае она ликвидна; в конечном счете это повышает эффективность первичного размещения бумаг.</a:t>
            </a:r>
          </a:p>
        </p:txBody>
      </p:sp>
    </p:spTree>
    <p:extLst>
      <p:ext uri="{BB962C8B-B14F-4D97-AF65-F5344CB8AC3E}">
        <p14:creationId xmlns:p14="http://schemas.microsoft.com/office/powerpoint/2010/main" val="2276924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552993E-5BD7-4E75-B07A-FC33595B4680}"/>
              </a:ext>
            </a:extLst>
          </p:cNvPr>
          <p:cNvSpPr/>
          <p:nvPr/>
        </p:nvSpPr>
        <p:spPr>
          <a:xfrm>
            <a:off x="467833" y="770861"/>
            <a:ext cx="5215270" cy="348748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Часто коммерческие банки не идут на гарантию выпуска ценных бумаг небольших фирм, не имеющих широкой известности. В этом случае вместо андеррайтинга банки могут предложить реализацию акций «на основе максимальных усилий», при которой гаранты размещения обязуются использовать все силы для продажи ценных бумаг, но не гарантируют ее, или того, что компания получит нужную ей денежную сумму, а непроданная часть ценных бумаг, предлагаемых к продаже, сохраняется за компанией.</a:t>
            </a:r>
          </a:p>
        </p:txBody>
      </p:sp>
      <p:sp>
        <p:nvSpPr>
          <p:cNvPr id="3" name="Прямоугольник 2">
            <a:extLst>
              <a:ext uri="{FF2B5EF4-FFF2-40B4-BE49-F238E27FC236}">
                <a16:creationId xmlns:a16="http://schemas.microsoft.com/office/drawing/2014/main" id="{8CBCB1AB-8857-4B4F-8B85-6644207A7956}"/>
              </a:ext>
            </a:extLst>
          </p:cNvPr>
          <p:cNvSpPr/>
          <p:nvPr/>
        </p:nvSpPr>
        <p:spPr>
          <a:xfrm>
            <a:off x="5906386" y="770860"/>
            <a:ext cx="6028660" cy="594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В соответствии с законодательством ряда западных стран крупные корпорации, акции которых котируются на фондовых биржах, могут сократить процедуру регистрации эмиссии ценных бумаг, заполнив лишь краткий отчет, значительно упрощенный по сравнению с документами, заполняемыми при андеррайтинге. Корпорация сразу проводит резервную регистрацию ценных бумаг, которые она собирается выпускать на протяжении примерно следующих двух лет, и время от времени реализует часть из них с аукциона. В этом состоит принципиальное отличие резервной регистрации от традиционного андеррайтинга. Компания-эмитент может избрать на роль агента по размещению своих бумаг тот банк, услуги которого по этой операции дешевле других. Кроме того, постоянные (правовые и административные) издержки при резервной регистрации значительно меньше, чем при андеррайтинге, поскольку здесь фактически проводится лишь одна регистрация.</a:t>
            </a:r>
          </a:p>
        </p:txBody>
      </p:sp>
      <p:pic>
        <p:nvPicPr>
          <p:cNvPr id="5122" name="Picture 2">
            <a:extLst>
              <a:ext uri="{FF2B5EF4-FFF2-40B4-BE49-F238E27FC236}">
                <a16:creationId xmlns:a16="http://schemas.microsoft.com/office/drawing/2014/main" id="{180861C0-C71B-402F-8096-9319BC940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226" y="4437053"/>
            <a:ext cx="3843393" cy="242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12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04DAC6D4-92EA-4CD8-B474-560FDD4BEFB2}"/>
              </a:ext>
            </a:extLst>
          </p:cNvPr>
          <p:cNvSpPr/>
          <p:nvPr/>
        </p:nvSpPr>
        <p:spPr>
          <a:xfrm>
            <a:off x="451884" y="733647"/>
            <a:ext cx="11259879" cy="1483242"/>
          </a:xfrm>
          <a:prstGeom prst="roundRect">
            <a:avLst>
              <a:gd name="adj" fmla="val 102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Times New Roman" panose="02020603050405020304" pitchFamily="18" charset="0"/>
                <a:cs typeface="Times New Roman" panose="02020603050405020304" pitchFamily="18" charset="0"/>
              </a:rPr>
              <a:t>При эмиссии облигаций банк в основном выступает доверенным представителем, действуя от имени держателей облигаций. Корпорация-эмитент в своем облигационном соглашении дает обязательство перед банком о выполнении определенных условий, главными из которых являются своевременная выплата купонных процентов и основной суммы долга, контроль за продажей заложенного имущества, выпуск других облигаций.</a:t>
            </a:r>
          </a:p>
        </p:txBody>
      </p:sp>
      <p:sp>
        <p:nvSpPr>
          <p:cNvPr id="3" name="Прямоугольник: скругленные углы 2">
            <a:extLst>
              <a:ext uri="{FF2B5EF4-FFF2-40B4-BE49-F238E27FC236}">
                <a16:creationId xmlns:a16="http://schemas.microsoft.com/office/drawing/2014/main" id="{CF880AAE-BBFE-4777-A76A-BF190C1B9B14}"/>
              </a:ext>
            </a:extLst>
          </p:cNvPr>
          <p:cNvSpPr/>
          <p:nvPr/>
        </p:nvSpPr>
        <p:spPr>
          <a:xfrm>
            <a:off x="451884" y="2296633"/>
            <a:ext cx="11212032" cy="4401879"/>
          </a:xfrm>
          <a:prstGeom prst="roundRect">
            <a:avLst>
              <a:gd name="adj" fmla="val 43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latin typeface="Times New Roman" panose="02020603050405020304" pitchFamily="18" charset="0"/>
                <a:cs typeface="Times New Roman" panose="02020603050405020304" pitchFamily="18" charset="0"/>
              </a:rPr>
              <a:t>От банка, обслуживающего крупные корпорации, в определенный момент могут понадобиться качественно новые услуги, к которым банк может оказаться не готов. Это новое качество определяется тем, что финансовая мощь корпорации может превысить потенциал банка — это особенно актуально в случае с российскими банками и корпорациями. Несмотря на то что российские банки вынуждены вести острую конкурентную борьбу за укрепление своих позиций на финансовом рынке, особенно за право обслуживания наиболее перспективных российских компаний, лишь небольшая часть банков может привлечь таких клиентов. Однако практика показывает, что банк может привлечь и сохранить клиента, создав систему комплексного и льготного обслуживания ведущих клиентов (в частности, устанавливая индивидуальные тарифы на многие услуги банка, а некоторые предоставляя бесплатно) или участвуя в акционерном капитале корпорации. Не имея возможности приобрести значительный пакет акций компании, банк, взяв на себя услуги по размещению ее акций на рынке и эффективно управляя ими на вторичном рынке, может застраховать себя от вхождения в управляющие органы этой компании конкурирующих банков. Это может вполне соответствовать и интересам клиента, если обслуживающий банк будет обеспечивать ликвидность акций компании. Банк может содействовать компании и в привлечении стратегического инвестора путем проведения переговоров с ведущими международными финансовыми институтами, и в оценке акций компании, и в согласовании других вопросов.</a:t>
            </a:r>
          </a:p>
        </p:txBody>
      </p:sp>
    </p:spTree>
    <p:extLst>
      <p:ext uri="{BB962C8B-B14F-4D97-AF65-F5344CB8AC3E}">
        <p14:creationId xmlns:p14="http://schemas.microsoft.com/office/powerpoint/2010/main" val="402478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3655328-EB3F-40A8-B845-51831688CF99}"/>
              </a:ext>
            </a:extLst>
          </p:cNvPr>
          <p:cNvSpPr/>
          <p:nvPr/>
        </p:nvSpPr>
        <p:spPr>
          <a:xfrm>
            <a:off x="483782" y="797442"/>
            <a:ext cx="5135525" cy="5038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Участие в сделках по слияниям и поглощениям является наиболее эффективным и прибыльным делом в развитии инвестиционной деятельности банка. Например, в США инвестиционные банкиры и юристы, которые организовали слияние «</a:t>
            </a:r>
            <a:r>
              <a:rPr lang="ru-RU" dirty="0" err="1">
                <a:latin typeface="Times New Roman" panose="02020603050405020304" pitchFamily="18" charset="0"/>
                <a:cs typeface="Times New Roman" panose="02020603050405020304" pitchFamily="18" charset="0"/>
              </a:rPr>
              <a:t>Campeau</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Federated</a:t>
            </a:r>
            <a:r>
              <a:rPr lang="ru-RU" dirty="0">
                <a:latin typeface="Times New Roman" panose="02020603050405020304" pitchFamily="18" charset="0"/>
                <a:cs typeface="Times New Roman" panose="02020603050405020304" pitchFamily="18" charset="0"/>
              </a:rPr>
              <a:t>», заработали 83 млн долл. Российские предприятия и финансовые группы в большинстве своем еще не вышли на тот уровень, на котором. появляется потребность в услугах банка при проведении слияний и поглощений. В то же время и российских условиях под слияниями и поглощениями часто понимают операции с крупными пакетами акций. Однако деятельность по покупке и продаже отдельных предприятий не тождественна слияниям и поглощениям.</a:t>
            </a:r>
          </a:p>
        </p:txBody>
      </p:sp>
      <p:sp>
        <p:nvSpPr>
          <p:cNvPr id="3" name="Прямоугольник 2">
            <a:extLst>
              <a:ext uri="{FF2B5EF4-FFF2-40B4-BE49-F238E27FC236}">
                <a16:creationId xmlns:a16="http://schemas.microsoft.com/office/drawing/2014/main" id="{76E90AE9-7A22-426E-A6CE-DF9FA5343CC2}"/>
              </a:ext>
            </a:extLst>
          </p:cNvPr>
          <p:cNvSpPr/>
          <p:nvPr/>
        </p:nvSpPr>
        <p:spPr>
          <a:xfrm>
            <a:off x="6145619" y="797443"/>
            <a:ext cx="5629939" cy="247738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Банки могут быть вовлечены в эти операции через:</a:t>
            </a:r>
          </a:p>
          <a:p>
            <a:pPr algn="just"/>
            <a:r>
              <a:rPr lang="ru-RU" dirty="0">
                <a:solidFill>
                  <a:schemeClr val="tx1"/>
                </a:solidFill>
                <a:latin typeface="Times New Roman" panose="02020603050405020304" pitchFamily="18" charset="0"/>
                <a:cs typeface="Times New Roman" panose="02020603050405020304" pitchFamily="18" charset="0"/>
              </a:rPr>
              <a:t>•	участие в организации слияния;</a:t>
            </a:r>
          </a:p>
          <a:p>
            <a:pPr algn="just"/>
            <a:r>
              <a:rPr lang="ru-RU" dirty="0">
                <a:solidFill>
                  <a:schemeClr val="tx1"/>
                </a:solidFill>
                <a:latin typeface="Times New Roman" panose="02020603050405020304" pitchFamily="18" charset="0"/>
                <a:cs typeface="Times New Roman" panose="02020603050405020304" pitchFamily="18" charset="0"/>
              </a:rPr>
              <a:t>•	оказание помощи целевым компаниям в разработке и реализации тактики зашиты;</a:t>
            </a:r>
          </a:p>
          <a:p>
            <a:pPr algn="just"/>
            <a:r>
              <a:rPr lang="ru-RU" dirty="0">
                <a:solidFill>
                  <a:schemeClr val="tx1"/>
                </a:solidFill>
                <a:latin typeface="Times New Roman" panose="02020603050405020304" pitchFamily="18" charset="0"/>
                <a:cs typeface="Times New Roman" panose="02020603050405020304" pitchFamily="18" charset="0"/>
              </a:rPr>
              <a:t>•	проведение целевой оценки компании (которую приобретают);</a:t>
            </a:r>
          </a:p>
          <a:p>
            <a:pPr algn="just"/>
            <a:r>
              <a:rPr lang="ru-RU" dirty="0">
                <a:solidFill>
                  <a:schemeClr val="tx1"/>
                </a:solidFill>
                <a:latin typeface="Times New Roman" panose="02020603050405020304" pitchFamily="18" charset="0"/>
                <a:cs typeface="Times New Roman" panose="02020603050405020304" pitchFamily="18" charset="0"/>
              </a:rPr>
              <a:t>•	участие в финансировании слияния.</a:t>
            </a:r>
          </a:p>
        </p:txBody>
      </p:sp>
      <p:sp>
        <p:nvSpPr>
          <p:cNvPr id="4" name="Прямоугольник 3">
            <a:extLst>
              <a:ext uri="{FF2B5EF4-FFF2-40B4-BE49-F238E27FC236}">
                <a16:creationId xmlns:a16="http://schemas.microsoft.com/office/drawing/2014/main" id="{D2939EB4-8B45-4A2A-AE86-828374BAC312}"/>
              </a:ext>
            </a:extLst>
          </p:cNvPr>
          <p:cNvSpPr/>
          <p:nvPr/>
        </p:nvSpPr>
        <p:spPr>
          <a:xfrm>
            <a:off x="6145618" y="3358117"/>
            <a:ext cx="5629939" cy="2477386"/>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Цена акций, как правило, возрастает в результате слияния. Под слиянием понимается любое объединение компаний, в результате которого образуется единая компания из двух или более существовавших структур. Исследования случаен слияний и поглощений в США показывают, что более 50% приобретений являются дружественными. </a:t>
            </a:r>
          </a:p>
        </p:txBody>
      </p:sp>
    </p:spTree>
    <p:extLst>
      <p:ext uri="{BB962C8B-B14F-4D97-AF65-F5344CB8AC3E}">
        <p14:creationId xmlns:p14="http://schemas.microsoft.com/office/powerpoint/2010/main" val="3768192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BAA06B10-CA3D-4B65-AE25-0DB22EB6C545}"/>
              </a:ext>
            </a:extLst>
          </p:cNvPr>
          <p:cNvSpPr/>
          <p:nvPr/>
        </p:nvSpPr>
        <p:spPr>
          <a:xfrm>
            <a:off x="361507" y="675168"/>
            <a:ext cx="5481084" cy="5422604"/>
          </a:xfrm>
          <a:prstGeom prst="roundRect">
            <a:avLst>
              <a:gd name="adj" fmla="val 34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Крупные зарубежные банки, занимающиеся инвестиционной деятельностью, имеют отделы по слияниям и поглощениям, входящие в состав управления по корпоративным финансам. Эти отделы занимаются выявлением фирм, имеющих свободные денежные средства и не возражающих против покупки других фирм, а также компаний, предлагающих себя для продажи. Банки обычно располагают пакетами предложений по финансированию крупных фирм - скупщиков корпораций, в которых содержатся как схемы использования ценных бумаг при осуществлении заявки, так и схемы объединения фирм, которые сейчас готовы покупать акции целевой фирмы, а затем выставить их на продажу, когда окончательное предложение будет сделано.</a:t>
            </a:r>
          </a:p>
        </p:txBody>
      </p:sp>
      <p:sp>
        <p:nvSpPr>
          <p:cNvPr id="3" name="Прямоугольник: скругленные углы 2">
            <a:extLst>
              <a:ext uri="{FF2B5EF4-FFF2-40B4-BE49-F238E27FC236}">
                <a16:creationId xmlns:a16="http://schemas.microsoft.com/office/drawing/2014/main" id="{F4E170A5-E6A3-40BD-8C3C-2230BD57CB3A}"/>
              </a:ext>
            </a:extLst>
          </p:cNvPr>
          <p:cNvSpPr/>
          <p:nvPr/>
        </p:nvSpPr>
        <p:spPr>
          <a:xfrm>
            <a:off x="6214350" y="675168"/>
            <a:ext cx="5616143" cy="1722474"/>
          </a:xfrm>
          <a:prstGeom prst="roundRect">
            <a:avLst>
              <a:gd name="adj" fmla="val 1111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Периодически те или иные предприятия или финансовые группы пытаются завладеть контрольным пакетом акций корпорации или, иначе говоря, предпринимают попытку поглощения. </a:t>
            </a:r>
          </a:p>
        </p:txBody>
      </p:sp>
      <p:pic>
        <p:nvPicPr>
          <p:cNvPr id="7" name="Рисунок 6">
            <a:extLst>
              <a:ext uri="{FF2B5EF4-FFF2-40B4-BE49-F238E27FC236}">
                <a16:creationId xmlns:a16="http://schemas.microsoft.com/office/drawing/2014/main" id="{CAAF67BB-D809-4A40-8965-29EE26A60066}"/>
              </a:ext>
            </a:extLst>
          </p:cNvPr>
          <p:cNvPicPr>
            <a:picLocks noChangeAspect="1"/>
          </p:cNvPicPr>
          <p:nvPr/>
        </p:nvPicPr>
        <p:blipFill>
          <a:blip r:embed="rId2"/>
          <a:stretch>
            <a:fillRect/>
          </a:stretch>
        </p:blipFill>
        <p:spPr>
          <a:xfrm>
            <a:off x="6214350" y="2631558"/>
            <a:ext cx="5616143" cy="3551274"/>
          </a:xfrm>
          <a:prstGeom prst="rect">
            <a:avLst/>
          </a:prstGeom>
        </p:spPr>
      </p:pic>
    </p:spTree>
    <p:extLst>
      <p:ext uri="{BB962C8B-B14F-4D97-AF65-F5344CB8AC3E}">
        <p14:creationId xmlns:p14="http://schemas.microsoft.com/office/powerpoint/2010/main" val="847931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509F4F0-7522-4504-A924-973E879F9F55}"/>
              </a:ext>
            </a:extLst>
          </p:cNvPr>
          <p:cNvSpPr/>
          <p:nvPr/>
        </p:nvSpPr>
        <p:spPr>
          <a:xfrm>
            <a:off x="442137" y="659220"/>
            <a:ext cx="11307725" cy="2631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Поглощение</a:t>
            </a:r>
            <a:r>
              <a:rPr lang="ru-RU" sz="1600" dirty="0">
                <a:solidFill>
                  <a:schemeClr val="tx1"/>
                </a:solidFill>
                <a:latin typeface="Times New Roman" panose="02020603050405020304" pitchFamily="18" charset="0"/>
                <a:cs typeface="Times New Roman" panose="02020603050405020304" pitchFamily="18" charset="0"/>
              </a:rPr>
              <a:t> — это операция, в результате которой одна компания приобретает все активы другой, при этом последняя теряет свою независимость. Часто такая попытка предпринимается в форме открытого предложения о приобретении фирмы, которая выступает в качестве цели поглощения. Прежде чем сделать такое предложение, претендент приобретает некоторое количество акций фирмы с помощью брокеров на открытом рынке. Затем с целью приобретения существенной доли акций фирмы-цели (или фирмы-«мишени») претендент делает публичное предложение о покупке акций. В финансовой прессе помещаются объявления о покупке акций, а предложения в письменной форме рассылаются акционерам фирмы. Претендент обычно предлагает скупить по указанной цене все или часть акций, которые предложат акционеры фирмы. При этом, как правило, оговаривается минимальное число акций, при котором действительно данное предложение. Когда предложение о покупке делается в первый раз, то предлагаемая цена обычно существенно выше текущей рыночной цены, хотя само по себе это предложение часто ведет к еще большему росту цены.</a:t>
            </a:r>
          </a:p>
        </p:txBody>
      </p:sp>
      <p:sp>
        <p:nvSpPr>
          <p:cNvPr id="3" name="Прямоугольник 2">
            <a:extLst>
              <a:ext uri="{FF2B5EF4-FFF2-40B4-BE49-F238E27FC236}">
                <a16:creationId xmlns:a16="http://schemas.microsoft.com/office/drawing/2014/main" id="{82CABE39-DC30-4F10-A664-9711FB5AB533}"/>
              </a:ext>
            </a:extLst>
          </p:cNvPr>
          <p:cNvSpPr/>
          <p:nvPr/>
        </p:nvSpPr>
        <p:spPr>
          <a:xfrm>
            <a:off x="442137" y="3429000"/>
            <a:ext cx="11307725" cy="31419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Существует несколько характеристик, которые делают фирму желаемой мишенью для захвата. Вот некоторые из них:</a:t>
            </a:r>
          </a:p>
          <a:p>
            <a:pPr algn="just"/>
            <a:r>
              <a:rPr lang="ru-RU" dirty="0">
                <a:latin typeface="Times New Roman" panose="02020603050405020304" pitchFamily="18" charset="0"/>
                <a:cs typeface="Times New Roman" panose="02020603050405020304" pitchFamily="18" charset="0"/>
              </a:rPr>
              <a:t>•	соответствие захвата стратегическим целям поглощающей фирмы;</a:t>
            </a:r>
          </a:p>
          <a:p>
            <a:pPr algn="just"/>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недооцененность</a:t>
            </a:r>
            <a:r>
              <a:rPr lang="ru-RU" dirty="0">
                <a:latin typeface="Times New Roman" panose="02020603050405020304" pitchFamily="18" charset="0"/>
                <a:cs typeface="Times New Roman" panose="02020603050405020304" pitchFamily="18" charset="0"/>
              </a:rPr>
              <a:t> акций поглощаемой компании;</a:t>
            </a:r>
          </a:p>
          <a:p>
            <a:pPr algn="just"/>
            <a:r>
              <a:rPr lang="ru-RU" dirty="0">
                <a:latin typeface="Times New Roman" panose="02020603050405020304" pitchFamily="18" charset="0"/>
                <a:cs typeface="Times New Roman" panose="02020603050405020304" pitchFamily="18" charset="0"/>
              </a:rPr>
              <a:t>•	наличие у компании-«мишени» высоколиквидного баланса с избыточными денежными средствами (например, в форме пенсионного или страхового фондов) или значительного портфеля ликвидных ценных бумаг;</a:t>
            </a:r>
          </a:p>
          <a:p>
            <a:pPr algn="just"/>
            <a:r>
              <a:rPr lang="ru-RU" dirty="0">
                <a:latin typeface="Times New Roman" panose="02020603050405020304" pitchFamily="18" charset="0"/>
                <a:cs typeface="Times New Roman" panose="02020603050405020304" pitchFamily="18" charset="0"/>
              </a:rPr>
              <a:t>•	наличие явно недоиспользуемого долгового потенциала компании;</a:t>
            </a:r>
          </a:p>
          <a:p>
            <a:pPr algn="just"/>
            <a:r>
              <a:rPr lang="ru-RU" dirty="0">
                <a:latin typeface="Times New Roman" panose="02020603050405020304" pitchFamily="18" charset="0"/>
                <a:cs typeface="Times New Roman" panose="02020603050405020304" pitchFamily="18" charset="0"/>
              </a:rPr>
              <a:t>•	существование у фирмы дочерних компаний, которые могут быть проданы без значительного ущерба для денежных потоков;</a:t>
            </a:r>
          </a:p>
          <a:p>
            <a:pPr algn="just"/>
            <a:r>
              <a:rPr lang="ru-RU" dirty="0">
                <a:latin typeface="Times New Roman" panose="02020603050405020304" pitchFamily="18" charset="0"/>
                <a:cs typeface="Times New Roman" panose="02020603050405020304" pitchFamily="18" charset="0"/>
              </a:rPr>
              <a:t>•	контролирование менеджментом компании-«мишени» лишь небольшой части своих акций.</a:t>
            </a:r>
          </a:p>
        </p:txBody>
      </p:sp>
    </p:spTree>
    <p:extLst>
      <p:ext uri="{BB962C8B-B14F-4D97-AF65-F5344CB8AC3E}">
        <p14:creationId xmlns:p14="http://schemas.microsoft.com/office/powerpoint/2010/main" val="4157109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AA08A9-9C36-4D7B-9C61-7BF3CDF0172C}"/>
              </a:ext>
            </a:extLst>
          </p:cNvPr>
          <p:cNvSpPr>
            <a:spLocks noGrp="1"/>
          </p:cNvSpPr>
          <p:nvPr>
            <p:ph type="title"/>
          </p:nvPr>
        </p:nvSpPr>
        <p:spPr>
          <a:xfrm>
            <a:off x="458963" y="702155"/>
            <a:ext cx="11269210" cy="1092601"/>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1. Эмиссионные операции коммерческого банка с ценными бумагами.</a:t>
            </a:r>
          </a:p>
        </p:txBody>
      </p:sp>
      <p:sp>
        <p:nvSpPr>
          <p:cNvPr id="4" name="Прямоугольник 3">
            <a:extLst>
              <a:ext uri="{FF2B5EF4-FFF2-40B4-BE49-F238E27FC236}">
                <a16:creationId xmlns:a16="http://schemas.microsoft.com/office/drawing/2014/main" id="{92806DC1-70E9-4774-8582-1154C9C93BBD}"/>
              </a:ext>
            </a:extLst>
          </p:cNvPr>
          <p:cNvSpPr/>
          <p:nvPr/>
        </p:nvSpPr>
        <p:spPr>
          <a:xfrm>
            <a:off x="458963" y="1887279"/>
            <a:ext cx="11269210" cy="66906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Коммерческие банки на рынке ценных бумаг выступают в качестве эмитентов ценных бумаг, инвесторов и посредников при операциях с ценными бумагами.</a:t>
            </a:r>
          </a:p>
        </p:txBody>
      </p:sp>
      <p:sp>
        <p:nvSpPr>
          <p:cNvPr id="5" name="Прямоугольник: скругленные углы 4">
            <a:extLst>
              <a:ext uri="{FF2B5EF4-FFF2-40B4-BE49-F238E27FC236}">
                <a16:creationId xmlns:a16="http://schemas.microsoft.com/office/drawing/2014/main" id="{766D8E70-1B81-45A7-9C58-158B49980161}"/>
              </a:ext>
            </a:extLst>
          </p:cNvPr>
          <p:cNvSpPr/>
          <p:nvPr/>
        </p:nvSpPr>
        <p:spPr>
          <a:xfrm>
            <a:off x="458963" y="2733262"/>
            <a:ext cx="5637036" cy="3591494"/>
          </a:xfrm>
          <a:prstGeom prst="roundRect">
            <a:avLst>
              <a:gd name="adj" fmla="val 711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Единого законодательного акта, регулирующего деятельность коммерческих банков на рынке ценных бумаг, в настоящее время нет. Деятельность коммерческих банков на фондовом рынке регулируется рядом законодательных актов. Прежде всего это федеральные законы «О Центральном банке (Банке России)», «О банках и банковской деятельности», «О рынке ценных бумаг». Деятельность коммерческих банков на рынке ценных бумаг регулируется также рядом инструкций и писем Центрального банка РФ. Кроме того, каждый банк разрабатывает собственные внутренние инструкции по работе с ценными бумагами для своих филиалов.</a:t>
            </a:r>
          </a:p>
        </p:txBody>
      </p:sp>
      <p:sp>
        <p:nvSpPr>
          <p:cNvPr id="6" name="Прямоугольник: скругленные углы 5">
            <a:extLst>
              <a:ext uri="{FF2B5EF4-FFF2-40B4-BE49-F238E27FC236}">
                <a16:creationId xmlns:a16="http://schemas.microsoft.com/office/drawing/2014/main" id="{406F78C4-B386-422B-A350-0647BEE9E218}"/>
              </a:ext>
            </a:extLst>
          </p:cNvPr>
          <p:cNvSpPr/>
          <p:nvPr/>
        </p:nvSpPr>
        <p:spPr>
          <a:xfrm>
            <a:off x="6528021" y="2733262"/>
            <a:ext cx="5200153" cy="1488882"/>
          </a:xfrm>
          <a:prstGeom prst="roundRect">
            <a:avLst>
              <a:gd name="adj" fmla="val 91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Эмитент</a:t>
            </a:r>
            <a:r>
              <a:rPr lang="ru-RU" sz="1600" dirty="0">
                <a:solidFill>
                  <a:schemeClr val="tx1"/>
                </a:solidFill>
                <a:latin typeface="Times New Roman" panose="02020603050405020304" pitchFamily="18" charset="0"/>
                <a:cs typeface="Times New Roman" panose="02020603050405020304" pitchFamily="18" charset="0"/>
              </a:rPr>
              <a:t> - юридическое лицо (группа лиц), государство или местные органы власти, осуществившие эмиссию - выпуск ценных бумаг - и несущие ответственность (согласно проспекту эмиссии) за эти ценные бумаги перед инвесторами.</a:t>
            </a:r>
          </a:p>
        </p:txBody>
      </p:sp>
      <p:sp>
        <p:nvSpPr>
          <p:cNvPr id="7" name="Прямоугольник: скругленные углы 6">
            <a:extLst>
              <a:ext uri="{FF2B5EF4-FFF2-40B4-BE49-F238E27FC236}">
                <a16:creationId xmlns:a16="http://schemas.microsoft.com/office/drawing/2014/main" id="{D8FAF71B-AB7A-49B9-9E71-446A54A9ABED}"/>
              </a:ext>
            </a:extLst>
          </p:cNvPr>
          <p:cNvSpPr/>
          <p:nvPr/>
        </p:nvSpPr>
        <p:spPr>
          <a:xfrm>
            <a:off x="6528021" y="4399062"/>
            <a:ext cx="5200153" cy="2339669"/>
          </a:xfrm>
          <a:prstGeom prst="roundRect">
            <a:avLst>
              <a:gd name="adj" fmla="val 712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bg1"/>
                </a:solidFill>
                <a:latin typeface="Times New Roman" panose="02020603050405020304" pitchFamily="18" charset="0"/>
                <a:cs typeface="Times New Roman" panose="02020603050405020304" pitchFamily="18" charset="0"/>
              </a:rPr>
              <a:t>Очевидно, что основную роль среди эмитентов играет государство; оно располагает наибольшими финансовыми возможностями и регулирует рынок ценных бумаг. Государственные бумаги в развитых странах обладают высочайшей надежностью и неплохой доходностью. Так, облигации казначейства США считаются среди консервативных инвесторов самыми высококачественными инвестиционными инструментами в мире.</a:t>
            </a:r>
          </a:p>
        </p:txBody>
      </p:sp>
    </p:spTree>
    <p:extLst>
      <p:ext uri="{BB962C8B-B14F-4D97-AF65-F5344CB8AC3E}">
        <p14:creationId xmlns:p14="http://schemas.microsoft.com/office/powerpoint/2010/main" val="2893693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380C0A79-DBA4-4331-9DD9-EBA2F5D15689}"/>
              </a:ext>
            </a:extLst>
          </p:cNvPr>
          <p:cNvSpPr/>
          <p:nvPr/>
        </p:nvSpPr>
        <p:spPr>
          <a:xfrm>
            <a:off x="338469" y="617286"/>
            <a:ext cx="11515061" cy="1779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Целевые фирмы, которые не желают быть купленными, обычно заручаются поддержкой банков и юридических компаний, специализирующихся на блокировке слияний. Зашита включает такие приемы, как «отпугивание акул», предусматривающие, что в уставе должна быть оговорка: для одобрения решения о слиянии требуется 75% голосов (квалифицированное большинство). Как и все поправки к уставу, они должны быть одобрены акционерами. </a:t>
            </a:r>
          </a:p>
        </p:txBody>
      </p:sp>
      <p:sp>
        <p:nvSpPr>
          <p:cNvPr id="8" name="Прямоугольник: скругленные углы 7">
            <a:extLst>
              <a:ext uri="{FF2B5EF4-FFF2-40B4-BE49-F238E27FC236}">
                <a16:creationId xmlns:a16="http://schemas.microsoft.com/office/drawing/2014/main" id="{F1D1B6B2-A1D5-483D-B5F4-0417F613635A}"/>
              </a:ext>
            </a:extLst>
          </p:cNvPr>
          <p:cNvSpPr/>
          <p:nvPr/>
        </p:nvSpPr>
        <p:spPr>
          <a:xfrm>
            <a:off x="338469" y="2563574"/>
            <a:ext cx="5183372" cy="3795823"/>
          </a:xfrm>
          <a:prstGeom prst="roundRect">
            <a:avLst>
              <a:gd name="adj" fmla="val 238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Смысл таких мероприятий, как правило, состоит в установлении определенных условий перехода контроля над фирмой:</a:t>
            </a:r>
          </a:p>
          <a:p>
            <a:pPr algn="just"/>
            <a:r>
              <a:rPr lang="ru-RU" sz="1600" dirty="0">
                <a:solidFill>
                  <a:schemeClr val="tx1"/>
                </a:solidFill>
                <a:latin typeface="Times New Roman" panose="02020603050405020304" pitchFamily="18" charset="0"/>
                <a:cs typeface="Times New Roman" panose="02020603050405020304" pitchFamily="18" charset="0"/>
              </a:rPr>
              <a:t>•	попытка убедить акционеров целевой фирмы в том, что предложенная пена слишком низка;</a:t>
            </a:r>
          </a:p>
          <a:p>
            <a:pPr algn="just"/>
            <a:r>
              <a:rPr lang="ru-RU" sz="1600" dirty="0">
                <a:solidFill>
                  <a:schemeClr val="tx1"/>
                </a:solidFill>
                <a:latin typeface="Times New Roman" panose="02020603050405020304" pitchFamily="18" charset="0"/>
                <a:cs typeface="Times New Roman" panose="02020603050405020304" pitchFamily="18" charset="0"/>
              </a:rPr>
              <a:t>•	возбуждение судебных исков в надежде, что министерство юстиции вмешается в сделку;</a:t>
            </a:r>
          </a:p>
          <a:p>
            <a:pPr algn="just"/>
            <a:r>
              <a:rPr lang="ru-RU" sz="1600" dirty="0">
                <a:solidFill>
                  <a:schemeClr val="tx1"/>
                </a:solidFill>
                <a:latin typeface="Times New Roman" panose="02020603050405020304" pitchFamily="18" charset="0"/>
                <a:cs typeface="Times New Roman" panose="02020603050405020304" pitchFamily="18" charset="0"/>
              </a:rPr>
              <a:t>•	скупка собственных акций на открытом рынке для стимулирования роста цен, по которым они будут предложены потенциальным покупателям;</a:t>
            </a:r>
          </a:p>
          <a:p>
            <a:pPr algn="just"/>
            <a:r>
              <a:rPr lang="ru-RU" sz="1600" dirty="0">
                <a:solidFill>
                  <a:schemeClr val="tx1"/>
                </a:solidFill>
                <a:latin typeface="Times New Roman" panose="02020603050405020304" pitchFamily="18" charset="0"/>
                <a:cs typeface="Times New Roman" panose="02020603050405020304" pitchFamily="18" charset="0"/>
              </a:rPr>
              <a:t>•	поиски другой фирмы, лояльной по отношению к руководству фирмы и способной сделать более выгодное предложение для акционеров.</a:t>
            </a:r>
          </a:p>
        </p:txBody>
      </p:sp>
      <p:sp>
        <p:nvSpPr>
          <p:cNvPr id="9" name="Прямоугольник: скругленные углы 8">
            <a:extLst>
              <a:ext uri="{FF2B5EF4-FFF2-40B4-BE49-F238E27FC236}">
                <a16:creationId xmlns:a16="http://schemas.microsoft.com/office/drawing/2014/main" id="{765220AB-7B91-4C7C-9B8B-D5B5A8ACD0B3}"/>
              </a:ext>
            </a:extLst>
          </p:cNvPr>
          <p:cNvSpPr/>
          <p:nvPr/>
        </p:nvSpPr>
        <p:spPr>
          <a:xfrm>
            <a:off x="5874489" y="2563574"/>
            <a:ext cx="5979042" cy="3795823"/>
          </a:xfrm>
          <a:prstGeom prst="roundRect">
            <a:avLst>
              <a:gd name="adj" fmla="val 406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Существуют и другие типы зашиты, например, когда покупаемая фирма и покупатель меняются местами и бывшая покупаемая фирма делает предложение о скупке акций бывшего покупателя; защита «терновый венец», когда фирма продает свои наиболее ценные активы, с тем чтобы сделать приобретение фирмы менее привлекательным; защита «ядовитая пилюля», когда фирма наделяет своих акционеров полномочиями, которые могут быть реализованы только в случае скупки контрольного пакета; зашита «драгоценности короны», когда компания-«мишень» считает, что если фирму-покупателя привлекают определенные активы, то руководство компании-«мишени» может попытаться продать эти «драгоценности короны», при этом нанося ущерб фирме-покупателю.</a:t>
            </a:r>
          </a:p>
        </p:txBody>
      </p:sp>
    </p:spTree>
    <p:extLst>
      <p:ext uri="{BB962C8B-B14F-4D97-AF65-F5344CB8AC3E}">
        <p14:creationId xmlns:p14="http://schemas.microsoft.com/office/powerpoint/2010/main" val="2151230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85BCA79-9FD5-429E-BF88-0FBA8BDD8E7F}"/>
              </a:ext>
            </a:extLst>
          </p:cNvPr>
          <p:cNvSpPr/>
          <p:nvPr/>
        </p:nvSpPr>
        <p:spPr>
          <a:xfrm>
            <a:off x="467833" y="781493"/>
            <a:ext cx="11243930" cy="1547037"/>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a:latin typeface="Times New Roman" panose="02020603050405020304" pitchFamily="18" charset="0"/>
                <a:cs typeface="Times New Roman" panose="02020603050405020304" pitchFamily="18" charset="0"/>
              </a:rPr>
              <a:t>Во многих крупных слияниях каждая сторона обращается в инвестиционный отдел банка или в отдел по слияниям и поглощениям (если такой существует), чтобы оценить целевую компанию и помочь в расчете справедливой цены. Если готовится достаточно неожиданное предложение о покупке, то приобретающая фирма обычно желает знать, какова самая низкая цена, по которой можно было бы приобрести акции, в то время как целевая фирма может искать помощи в доказательстве того, что предложенная цена слишком низка.</a:t>
            </a:r>
            <a:endParaRPr lang="ru-RU" dirty="0">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EF3A99D5-FA69-45A5-92EC-035B2C7715C9}"/>
              </a:ext>
            </a:extLst>
          </p:cNvPr>
          <p:cNvSpPr/>
          <p:nvPr/>
        </p:nvSpPr>
        <p:spPr>
          <a:xfrm>
            <a:off x="467833" y="2509284"/>
            <a:ext cx="5709683" cy="4157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Многие слияния финансируются за счет свободных денежных средств приобретающей компании. Поскольку это не всегда возможно, то возникает потребность в источниках средств для уплаты за целевую компанию. Банк составляет для компании финансовые прогнозы и сметы с целью определить объем долга, который компания в состоянии обслужить; вместе с фирмой разрабатывают план финансирования (недостающие инвестиции вносит банк), т.е. в данном случае банк работает по двум направлениям: традиционная банковская операция (кредитная операция) и аналитическая работа, связанная с инвестициями.</a:t>
            </a:r>
          </a:p>
        </p:txBody>
      </p:sp>
      <p:pic>
        <p:nvPicPr>
          <p:cNvPr id="4" name="Рисунок 3">
            <a:extLst>
              <a:ext uri="{FF2B5EF4-FFF2-40B4-BE49-F238E27FC236}">
                <a16:creationId xmlns:a16="http://schemas.microsoft.com/office/drawing/2014/main" id="{35B439CD-BF98-42A2-BF5F-D39B9F3528AC}"/>
              </a:ext>
            </a:extLst>
          </p:cNvPr>
          <p:cNvPicPr>
            <a:picLocks noChangeAspect="1"/>
          </p:cNvPicPr>
          <p:nvPr/>
        </p:nvPicPr>
        <p:blipFill>
          <a:blip r:embed="rId2"/>
          <a:stretch>
            <a:fillRect/>
          </a:stretch>
        </p:blipFill>
        <p:spPr>
          <a:xfrm>
            <a:off x="6368902" y="2506194"/>
            <a:ext cx="5342861" cy="4157330"/>
          </a:xfrm>
          <a:prstGeom prst="rect">
            <a:avLst/>
          </a:prstGeom>
        </p:spPr>
      </p:pic>
    </p:spTree>
    <p:extLst>
      <p:ext uri="{BB962C8B-B14F-4D97-AF65-F5344CB8AC3E}">
        <p14:creationId xmlns:p14="http://schemas.microsoft.com/office/powerpoint/2010/main" val="2752436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2DE83D-BA6C-40DF-B5D1-F7ACF6143317}"/>
              </a:ext>
            </a:extLst>
          </p:cNvPr>
          <p:cNvSpPr>
            <a:spLocks noGrp="1"/>
          </p:cNvSpPr>
          <p:nvPr>
            <p:ph type="title"/>
          </p:nvPr>
        </p:nvSpPr>
        <p:spPr>
          <a:xfrm>
            <a:off x="435935" y="702156"/>
            <a:ext cx="11323673"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Брокерские и дилерские операции.</a:t>
            </a:r>
          </a:p>
        </p:txBody>
      </p:sp>
      <p:sp>
        <p:nvSpPr>
          <p:cNvPr id="3" name="Объект 2">
            <a:extLst>
              <a:ext uri="{FF2B5EF4-FFF2-40B4-BE49-F238E27FC236}">
                <a16:creationId xmlns:a16="http://schemas.microsoft.com/office/drawing/2014/main" id="{99A9C89E-6D7D-454F-AF12-C346FA3FBE9C}"/>
              </a:ext>
            </a:extLst>
          </p:cNvPr>
          <p:cNvSpPr>
            <a:spLocks noGrp="1"/>
          </p:cNvSpPr>
          <p:nvPr>
            <p:ph idx="1"/>
          </p:nvPr>
        </p:nvSpPr>
        <p:spPr>
          <a:xfrm>
            <a:off x="435936" y="1973162"/>
            <a:ext cx="11323672" cy="4023601"/>
          </a:xfrm>
        </p:spPr>
        <p:txBody>
          <a:bodyPr/>
          <a:lstStyle/>
          <a:p>
            <a:pPr algn="just"/>
            <a:r>
              <a:rPr lang="ru-RU" dirty="0">
                <a:latin typeface="Times New Roman" panose="02020603050405020304" pitchFamily="18" charset="0"/>
                <a:cs typeface="Times New Roman" panose="02020603050405020304" pitchFamily="18" charset="0"/>
              </a:rPr>
              <a:t>В соответствии с Законом «О рынке ценных бумаг» брокерской признается деятельность по совершению сделок с ценными бумагами в качестве поверенного или комиссионера. Брокер по поручению своих клиентов покупает и продает для них ценные бумаги. Необходимость такого посредничества обусловлена тем, что высокий профессионализм брокера должен способствовать достижению наилучшего результата для инвестора и ограждать последнего от ряда рисков, присущих рынку. Брокер осуществляет свои функции за вознаграждение (комиссию).</a:t>
            </a:r>
          </a:p>
          <a:p>
            <a:pPr algn="just"/>
            <a:r>
              <a:rPr lang="ru-RU" dirty="0">
                <a:latin typeface="Times New Roman" panose="02020603050405020304" pitchFamily="18" charset="0"/>
                <a:cs typeface="Times New Roman" panose="02020603050405020304" pitchFamily="18" charset="0"/>
              </a:rPr>
              <a:t>Как правило, реально брокер осуществляет для клиента следующий набор услуг:</a:t>
            </a:r>
          </a:p>
          <a:p>
            <a:pPr marL="0" indent="0" algn="just">
              <a:buNone/>
            </a:pPr>
            <a:r>
              <a:rPr lang="ru-RU" dirty="0">
                <a:latin typeface="Times New Roman" panose="02020603050405020304" pitchFamily="18" charset="0"/>
                <a:cs typeface="Times New Roman" panose="02020603050405020304" pitchFamily="18" charset="0"/>
              </a:rPr>
              <a:t>1.	предоставление информации об эмитенте, о ситуации на рынке, консультирование;</a:t>
            </a:r>
          </a:p>
          <a:p>
            <a:pPr marL="0" indent="0" algn="just">
              <a:buNone/>
            </a:pPr>
            <a:r>
              <a:rPr lang="ru-RU" dirty="0">
                <a:latin typeface="Times New Roman" panose="02020603050405020304" pitchFamily="18" charset="0"/>
                <a:cs typeface="Times New Roman" panose="02020603050405020304" pitchFamily="18" charset="0"/>
              </a:rPr>
              <a:t>2.	заключение сделок на основании поручений клиента;</a:t>
            </a:r>
          </a:p>
          <a:p>
            <a:pPr marL="0" indent="0" algn="just">
              <a:buNone/>
            </a:pPr>
            <a:r>
              <a:rPr lang="ru-RU" dirty="0">
                <a:latin typeface="Times New Roman" panose="02020603050405020304" pitchFamily="18" charset="0"/>
                <a:cs typeface="Times New Roman" panose="02020603050405020304" pitchFamily="18" charset="0"/>
              </a:rPr>
              <a:t>3.	исполнение сделок (получение сертификатов бумаг для клиента, перерегистрация прав в реестре и депозитарии на имя клиента или покупателя, номинального держателя).</a:t>
            </a:r>
          </a:p>
        </p:txBody>
      </p:sp>
    </p:spTree>
    <p:extLst>
      <p:ext uri="{BB962C8B-B14F-4D97-AF65-F5344CB8AC3E}">
        <p14:creationId xmlns:p14="http://schemas.microsoft.com/office/powerpoint/2010/main" val="2076272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9381406-7745-4317-9458-A9C137BE2578}"/>
              </a:ext>
            </a:extLst>
          </p:cNvPr>
          <p:cNvSpPr/>
          <p:nvPr/>
        </p:nvSpPr>
        <p:spPr>
          <a:xfrm>
            <a:off x="281762" y="717697"/>
            <a:ext cx="5814237" cy="59329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К брокеру полностью применимы статьи Гражданского кодекса РФ, регулирующие взаимоотношения по договору поручения и комиссии. В законе установлено, что при совпадении интересов клиента и самого брокера предпочтение должно быть отдано интересам клиента. Закон «О рынке ценных бумаг» вменяет в обязанность брокеру выполнять поручения клиентов добросовестно и в порядке их поступления, если иное не предусматривается договором с клиентом или его поручением (п. 28). Сделки, осуществляемые по поручению клиентов, во всех случаях подлежат приоритетному исполнению по сравнению с дилерскими операциями самого брокера при совмещении им деятельности брокера и дилера.</a:t>
            </a:r>
          </a:p>
          <a:p>
            <a:pPr algn="just"/>
            <a:r>
              <a:rPr lang="ru-RU" dirty="0">
                <a:solidFill>
                  <a:schemeClr val="tx1"/>
                </a:solidFill>
                <a:latin typeface="Times New Roman" panose="02020603050405020304" pitchFamily="18" charset="0"/>
                <a:cs typeface="Times New Roman" panose="02020603050405020304" pitchFamily="18" charset="0"/>
              </a:rPr>
              <a:t>Согласно п. 29 Закона, в случае наличия у брокера интереса, препятствующего осуществлению поручения клиента на наиболее выгодных для него условиях, брокер обязан немедленно уведомить последнего о наличии у него такого интереса.</a:t>
            </a:r>
          </a:p>
        </p:txBody>
      </p:sp>
      <p:sp>
        <p:nvSpPr>
          <p:cNvPr id="5" name="Прямоугольник 4">
            <a:extLst>
              <a:ext uri="{FF2B5EF4-FFF2-40B4-BE49-F238E27FC236}">
                <a16:creationId xmlns:a16="http://schemas.microsoft.com/office/drawing/2014/main" id="{9CAAC790-CB92-4EFB-A207-B6DCD9AB0D19}"/>
              </a:ext>
            </a:extLst>
          </p:cNvPr>
          <p:cNvSpPr/>
          <p:nvPr/>
        </p:nvSpPr>
        <p:spPr>
          <a:xfrm>
            <a:off x="6266121" y="717698"/>
            <a:ext cx="5644116" cy="593296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Если брокер действует в качестве комиссионера (п. 30), договор комиссии может предусматривать обязательства хранить денежные средства, предназначенные для инвестирования в ценные бумаги или полученные в результате продажи ценных бумаг, у брокера на забалансовых счетах и право их использования брокером до момента возврата этих денежных средств клиенту в соответствии с условиями договора.</a:t>
            </a:r>
          </a:p>
          <a:p>
            <a:pPr algn="just"/>
            <a:r>
              <a:rPr lang="ru-RU" dirty="0">
                <a:solidFill>
                  <a:schemeClr val="tx1"/>
                </a:solidFill>
                <a:latin typeface="Times New Roman" panose="02020603050405020304" pitchFamily="18" charset="0"/>
                <a:cs typeface="Times New Roman" panose="02020603050405020304" pitchFamily="18" charset="0"/>
              </a:rPr>
              <a:t>Часть прибыли, полученной от использования указанных средств и остающейся в распоряжении брокера, в соответствии с договором перечисляется клиенту. При этом брокер не вправе гарантировать или давать обещания клиенту в отношении доходов от инвестирования хранимых им денежных средств (п. 31 Закона).</a:t>
            </a:r>
          </a:p>
        </p:txBody>
      </p:sp>
    </p:spTree>
    <p:extLst>
      <p:ext uri="{BB962C8B-B14F-4D97-AF65-F5344CB8AC3E}">
        <p14:creationId xmlns:p14="http://schemas.microsoft.com/office/powerpoint/2010/main" val="391042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CAA4E799-E76C-4411-87AC-B1DC08F1F6ED}"/>
              </a:ext>
            </a:extLst>
          </p:cNvPr>
          <p:cNvSpPr/>
          <p:nvPr/>
        </p:nvSpPr>
        <p:spPr>
          <a:xfrm>
            <a:off x="467833" y="861237"/>
            <a:ext cx="4944139" cy="5582093"/>
          </a:xfrm>
          <a:prstGeom prst="roundRect">
            <a:avLst>
              <a:gd name="adj" fmla="val 279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Технология биржевой торговли ценными бумагами предполагает, что имеющийся спрос оформляется согласно правилам работы биржи заявкой на покупку (заказом на покупку), а предложения - заявкой на продажу ценных бумаг.</a:t>
            </a:r>
          </a:p>
          <a:p>
            <a:pPr algn="just"/>
            <a:r>
              <a:rPr lang="ru-RU" sz="1600" dirty="0">
                <a:solidFill>
                  <a:schemeClr val="tx1"/>
                </a:solidFill>
                <a:latin typeface="Times New Roman" panose="02020603050405020304" pitchFamily="18" charset="0"/>
                <a:cs typeface="Times New Roman" panose="02020603050405020304" pitchFamily="18" charset="0"/>
              </a:rPr>
              <a:t>Брокеры и дилеры торгуют на биржах и во внебиржевых торговых системах. Среди наиболее известных российских фондовых бирж следует отметить Московскую межбанковскую валютную биржу. Московскую центральную фондовую биржу, Московскую фондовую биржу, а также ряд фондовых бирж в крупнейших городах России (Санкт-Петербурге, Новгороде, Екатеринбурге, Новосибирске). При работе на рынке акций в первую очередь используется внебиржевая система торговли - Российская торговая система (РТС). Участниками торговли в рамках РТС могут быть члены Национальной ассоциации участников фондового рынка (НАУФОР).</a:t>
            </a:r>
          </a:p>
        </p:txBody>
      </p:sp>
      <p:sp>
        <p:nvSpPr>
          <p:cNvPr id="3" name="Прямоугольник: скругленные углы 2">
            <a:extLst>
              <a:ext uri="{FF2B5EF4-FFF2-40B4-BE49-F238E27FC236}">
                <a16:creationId xmlns:a16="http://schemas.microsoft.com/office/drawing/2014/main" id="{CF6ED87E-58AE-4305-A347-EB3E23EA034F}"/>
              </a:ext>
            </a:extLst>
          </p:cNvPr>
          <p:cNvSpPr/>
          <p:nvPr/>
        </p:nvSpPr>
        <p:spPr>
          <a:xfrm>
            <a:off x="6189920" y="861236"/>
            <a:ext cx="5534247" cy="5582093"/>
          </a:xfrm>
          <a:prstGeom prst="roundRect">
            <a:avLst>
              <a:gd name="adj" fmla="val 34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solidFill>
                  <a:schemeClr val="tx1"/>
                </a:solidFill>
                <a:latin typeface="Times New Roman" panose="02020603050405020304" pitchFamily="18" charset="0"/>
                <a:cs typeface="Times New Roman" panose="02020603050405020304" pitchFamily="18" charset="0"/>
              </a:rPr>
              <a:t>РТС является торговой системой, использующей в качестве связи модем и обеспечивающей доступ участникам торговли к выставлению котировок в системе и к информации о котировках, выставленных другими участниками торговли. Котировки, выставляемые в системе, являются твердыми, т.е. участник, выставивший котировку, берет на себя обязательство заключить с обратившимся к нему контрагентом сделку на тех условиях, которые содержатся в параметрах выставленной им котировки. Банк, работающий на российском рынке ценных бумаг, чтобы получить более высокий статус, обязательно будет стремиться к получению возможности торговать во всех эффективных торговых системах.</a:t>
            </a:r>
          </a:p>
        </p:txBody>
      </p:sp>
    </p:spTree>
    <p:extLst>
      <p:ext uri="{BB962C8B-B14F-4D97-AF65-F5344CB8AC3E}">
        <p14:creationId xmlns:p14="http://schemas.microsoft.com/office/powerpoint/2010/main" val="3023996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AF6CE46-8F55-4E26-94FC-B38566758320}"/>
              </a:ext>
            </a:extLst>
          </p:cNvPr>
          <p:cNvSpPr/>
          <p:nvPr/>
        </p:nvSpPr>
        <p:spPr>
          <a:xfrm>
            <a:off x="483781" y="733645"/>
            <a:ext cx="5103628" cy="59170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Современный инвестор имеет возможность дать самые разнообразные поручения своему брокеру по заключению сделок с ценными бумагами, котирующимися на бирже. Заявки подаются либо накануне биржевого торга, либо и процессе его. Приказ, оформленный в виде заявки, — это конкретная инструкция клиента, через брокера поступающая к месту торговли. Обязанность брокера - выполнить все указания, содержащиеся и заявке, и как можно лучше исполнить заявку в процессе биржевого торга.</a:t>
            </a:r>
          </a:p>
        </p:txBody>
      </p:sp>
      <p:sp>
        <p:nvSpPr>
          <p:cNvPr id="7" name="Прямоугольник 6">
            <a:extLst>
              <a:ext uri="{FF2B5EF4-FFF2-40B4-BE49-F238E27FC236}">
                <a16:creationId xmlns:a16="http://schemas.microsoft.com/office/drawing/2014/main" id="{7BCE6AE9-F5E9-42DE-9E62-4B4CBCA3DCA2}"/>
              </a:ext>
            </a:extLst>
          </p:cNvPr>
          <p:cNvSpPr/>
          <p:nvPr/>
        </p:nvSpPr>
        <p:spPr>
          <a:xfrm>
            <a:off x="6096000" y="733647"/>
            <a:ext cx="5612219" cy="59170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Заявку (заказ) может оформить любое физическое или юридическое лицо, т.е. клиент, имеющий договор с брокером, который может выполнить данный заказ на бирже. Однако, чтобы заказ был исполнен, клиент должен предоставить гарантии оплаты приобретаемых ценных бумаг. Такими гарантиями могут быть: представление брокеру простого векселя на полную сумму сделки: либо перечисление на счет брокера суммы в определенном проценте от суммы сделки, которая является залогом и может быть использована брокером, если клиент не выполнит свои обязательства; либо открытие брокеру текущего счета (с правом распоряжения) на сумму, составляющую определенный процент от суммы сделок, поручаемых брокеру в течение полугодия. Можно также предоставить брокеру аккредитив на полную сумму сделки или страховой полис. Однако самым эффективным средством расчета является банковская гарантия, содержащая безусловное обязательство банка оплатить все его задолженности по первому требованию брокера. Такая форма расчетов не отвлекает финансовые ресурсы из оборота брокера или его клиента и максимально приближает время совершения сделки и время платежа.</a:t>
            </a:r>
          </a:p>
        </p:txBody>
      </p:sp>
    </p:spTree>
    <p:extLst>
      <p:ext uri="{BB962C8B-B14F-4D97-AF65-F5344CB8AC3E}">
        <p14:creationId xmlns:p14="http://schemas.microsoft.com/office/powerpoint/2010/main" val="2037820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C00D172-81A8-441C-B1BC-12FE90B152C9}"/>
              </a:ext>
            </a:extLst>
          </p:cNvPr>
          <p:cNvSpPr/>
          <p:nvPr/>
        </p:nvSpPr>
        <p:spPr>
          <a:xfrm>
            <a:off x="483780" y="797442"/>
            <a:ext cx="4657061" cy="5997201"/>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Если клиент направляет брокеру заявку-предложение с поручением продать ценные бумаги, то одновременно он должен направить брокеру сами ценные бумаги, предназначенные для продажи, или сохранную расписку, заверенную руководителем и главным бухгалтером. Сохранная расписка содержит обязательство выдать ценные бумаги по первому требованию брокеру или другому лицу, имеющему доверенность от брокера.</a:t>
            </a:r>
          </a:p>
        </p:txBody>
      </p:sp>
      <p:sp>
        <p:nvSpPr>
          <p:cNvPr id="3" name="Прямоугольник 2">
            <a:extLst>
              <a:ext uri="{FF2B5EF4-FFF2-40B4-BE49-F238E27FC236}">
                <a16:creationId xmlns:a16="http://schemas.microsoft.com/office/drawing/2014/main" id="{071B1A18-6104-4844-9CBB-CF89B677E8CC}"/>
              </a:ext>
            </a:extLst>
          </p:cNvPr>
          <p:cNvSpPr/>
          <p:nvPr/>
        </p:nvSpPr>
        <p:spPr>
          <a:xfrm>
            <a:off x="5794744" y="797443"/>
            <a:ext cx="5964865" cy="2349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Инвестор может поручить брокеру не только купить те или иные ценные бумаги наиболее предпочтительного с его точки зрения эмитента, но и оговорить в заявке условия, при которых должна состояться сделка. Поэтому текст заявки должен содержать необходимую информацию для брокера.</a:t>
            </a:r>
          </a:p>
        </p:txBody>
      </p:sp>
      <p:pic>
        <p:nvPicPr>
          <p:cNvPr id="4" name="Рисунок 3">
            <a:extLst>
              <a:ext uri="{FF2B5EF4-FFF2-40B4-BE49-F238E27FC236}">
                <a16:creationId xmlns:a16="http://schemas.microsoft.com/office/drawing/2014/main" id="{7FEC0686-A31B-48F6-A16D-C6B61CBA62E7}"/>
              </a:ext>
            </a:extLst>
          </p:cNvPr>
          <p:cNvPicPr>
            <a:picLocks noChangeAspect="1"/>
          </p:cNvPicPr>
          <p:nvPr/>
        </p:nvPicPr>
        <p:blipFill>
          <a:blip r:embed="rId2"/>
          <a:stretch>
            <a:fillRect/>
          </a:stretch>
        </p:blipFill>
        <p:spPr>
          <a:xfrm>
            <a:off x="5794744" y="3237614"/>
            <a:ext cx="5964865" cy="3557030"/>
          </a:xfrm>
          <a:prstGeom prst="rect">
            <a:avLst/>
          </a:prstGeom>
        </p:spPr>
      </p:pic>
    </p:spTree>
    <p:extLst>
      <p:ext uri="{BB962C8B-B14F-4D97-AF65-F5344CB8AC3E}">
        <p14:creationId xmlns:p14="http://schemas.microsoft.com/office/powerpoint/2010/main" val="2027931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E6464EF4-E4EC-41B6-93EB-B2AAA45C5A09}"/>
              </a:ext>
            </a:extLst>
          </p:cNvPr>
          <p:cNvSpPr>
            <a:spLocks noGrp="1"/>
          </p:cNvSpPr>
          <p:nvPr>
            <p:ph type="title"/>
          </p:nvPr>
        </p:nvSpPr>
        <p:spPr>
          <a:xfrm>
            <a:off x="435935" y="702156"/>
            <a:ext cx="11291777"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Для успешной реализации приказа заявка должна содержать следующие указания:</a:t>
            </a:r>
          </a:p>
        </p:txBody>
      </p:sp>
      <p:sp>
        <p:nvSpPr>
          <p:cNvPr id="8" name="Объект 7">
            <a:extLst>
              <a:ext uri="{FF2B5EF4-FFF2-40B4-BE49-F238E27FC236}">
                <a16:creationId xmlns:a16="http://schemas.microsoft.com/office/drawing/2014/main" id="{8AFCC405-C12D-4FB2-80A6-C81383D6B43F}"/>
              </a:ext>
            </a:extLst>
          </p:cNvPr>
          <p:cNvSpPr>
            <a:spLocks noGrp="1"/>
          </p:cNvSpPr>
          <p:nvPr>
            <p:ph idx="1"/>
          </p:nvPr>
        </p:nvSpPr>
        <p:spPr>
          <a:xfrm>
            <a:off x="435934" y="1913861"/>
            <a:ext cx="11291777" cy="4688958"/>
          </a:xfrm>
        </p:spPr>
        <p:txBody>
          <a:bodyPr>
            <a:normAutofit fontScale="85000" lnSpcReduction="10000"/>
          </a:bodyPr>
          <a:lstStyle/>
          <a:p>
            <a:pPr algn="just"/>
            <a:r>
              <a:rPr lang="ru-RU" dirty="0">
                <a:latin typeface="Times New Roman" panose="02020603050405020304" pitchFamily="18" charset="0"/>
                <a:cs typeface="Times New Roman" panose="02020603050405020304" pitchFamily="18" charset="0"/>
              </a:rPr>
              <a:t>Следует определить вид заявки, указывающий положение клиента в сделке как покупателя или продавца (заказ или предложение), указать номер договора, код брокера, вид ценной бумага, ее точное наименование, которое фигурирует в курсовом бюллетене. Кроме того, если бумаги котируются по сериям, как, например, облигации государственного сберегательного займа, то следует указать и серию. Подавая заявку на акцию, необходимо уточнить ее категорию (например, простая или привилегированная). Если эмитент имеет несколько выпусков облигаций, обязательно уточняется год выпуска ценной бумаги, указанной в заявке;</a:t>
            </a:r>
          </a:p>
          <a:p>
            <a:pPr algn="just"/>
            <a:r>
              <a:rPr lang="ru-RU" dirty="0">
                <a:latin typeface="Times New Roman" panose="02020603050405020304" pitchFamily="18" charset="0"/>
                <a:cs typeface="Times New Roman" panose="02020603050405020304" pitchFamily="18" charset="0"/>
              </a:rPr>
              <a:t>Необходимо указать количество ценных бумаг, т.е. объем заявки. В связи с существующей классификацией приказов различаются: заявки, в которых указан лот - партия ценных бумаг, являющаяся единицей сделок (обычно сто акций), или неполный лот - любое количество акций, меньшее единицы сделок (например, менее 100 акций), или приказ на покупку нестандартной партии ценных бумаг. Конкретная величина лота, принимаемая на бирже, называется фасовкой;</a:t>
            </a:r>
          </a:p>
          <a:p>
            <a:pPr algn="just"/>
            <a:r>
              <a:rPr lang="ru-RU" dirty="0">
                <a:latin typeface="Times New Roman" panose="02020603050405020304" pitchFamily="18" charset="0"/>
                <a:cs typeface="Times New Roman" panose="02020603050405020304" pitchFamily="18" charset="0"/>
              </a:rPr>
              <a:t>В каждой заявке необходимо определить срок ее исполнения: текущее заседание биржи, перенос сроков, условия продления этих сроков и тип сделки (кассовая сделка — спот, срочная сделка — форвард). Однако клиент всегда может изменить срок действия заявок. Рассматривая классификацию заявок по времени действия содержащегося в них приказа на примере американской практики, можно подразделить их на содержащие приказ, действующий один день, действующий одну неделю, действующий до момента исполнения приказа или истечения его срока (открытый приказ) и приказ по открытию или закрытию биржевых торгов. Приказ, подлежащий исполнению в течение дня. в котором он передан, считается в мировой практике дневным. Все приказы, в которых не указан срок, считаются дневными. В отличие от дневного открытый приказ остается в силе до тех пор, пока он не исполнен или не отменен. Брокеры обычно ограничивают срок таких приказов 30, 60 или 90 днями, а затем спрашивают своих клиентов, желают ли те продлить срок. Если сделка срочная, то обычно заявка действительна до даты текущей ликвидации сделки, т.е. текущего расчета, если участник сделки не ограничил срок действия своей заявки более ранней датой. На некоторых биржах существуют исключения, например, заявки на куплю-продажу по первому и последнему курсу действительны лишь в течение одного заседания биржи;</a:t>
            </a:r>
          </a:p>
        </p:txBody>
      </p:sp>
    </p:spTree>
    <p:extLst>
      <p:ext uri="{BB962C8B-B14F-4D97-AF65-F5344CB8AC3E}">
        <p14:creationId xmlns:p14="http://schemas.microsoft.com/office/powerpoint/2010/main" val="4292157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7A312A-D263-4309-B0CF-65E3B1F6126B}"/>
              </a:ext>
            </a:extLst>
          </p:cNvPr>
          <p:cNvSpPr>
            <a:spLocks noGrp="1"/>
          </p:cNvSpPr>
          <p:nvPr>
            <p:ph type="title"/>
          </p:nvPr>
        </p:nvSpPr>
        <p:spPr>
          <a:xfrm>
            <a:off x="435935" y="702156"/>
            <a:ext cx="11307725"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Важным условием каждой заявки является уровень цены. Приказы классифицируются по типу:</a:t>
            </a:r>
          </a:p>
        </p:txBody>
      </p:sp>
      <p:sp>
        <p:nvSpPr>
          <p:cNvPr id="3" name="Объект 2">
            <a:extLst>
              <a:ext uri="{FF2B5EF4-FFF2-40B4-BE49-F238E27FC236}">
                <a16:creationId xmlns:a16="http://schemas.microsoft.com/office/drawing/2014/main" id="{DA76D303-329D-454F-AE68-4C11C59B43C5}"/>
              </a:ext>
            </a:extLst>
          </p:cNvPr>
          <p:cNvSpPr>
            <a:spLocks noGrp="1"/>
          </p:cNvSpPr>
          <p:nvPr>
            <p:ph idx="1"/>
          </p:nvPr>
        </p:nvSpPr>
        <p:spPr>
          <a:xfrm>
            <a:off x="435936" y="1973161"/>
            <a:ext cx="11307724" cy="3678303"/>
          </a:xfrm>
        </p:spPr>
        <p:txBody>
          <a:bodyPr>
            <a:normAutofit/>
          </a:bodyPr>
          <a:lstStyle/>
          <a:p>
            <a:pPr algn="just"/>
            <a:r>
              <a:rPr lang="ru-RU" dirty="0">
                <a:latin typeface="Times New Roman" panose="02020603050405020304" pitchFamily="18" charset="0"/>
                <a:cs typeface="Times New Roman" panose="02020603050405020304" pitchFamily="18" charset="0"/>
              </a:rPr>
              <a:t>приказ, ограниченный условием;</a:t>
            </a:r>
          </a:p>
          <a:p>
            <a:pPr algn="just"/>
            <a:r>
              <a:rPr lang="ru-RU" dirty="0">
                <a:latin typeface="Times New Roman" panose="02020603050405020304" pitchFamily="18" charset="0"/>
                <a:cs typeface="Times New Roman" panose="02020603050405020304" pitchFamily="18" charset="0"/>
              </a:rPr>
              <a:t>стоп-заказ.</a:t>
            </a:r>
          </a:p>
          <a:p>
            <a:pPr marL="0" indent="0" algn="just">
              <a:buNone/>
            </a:pPr>
            <a:r>
              <a:rPr lang="ru-RU" dirty="0">
                <a:latin typeface="Times New Roman" panose="02020603050405020304" pitchFamily="18" charset="0"/>
                <a:cs typeface="Times New Roman" panose="02020603050405020304" pitchFamily="18" charset="0"/>
              </a:rPr>
              <a:t>	Именно типы приказов отражают конкретную стратегию клиента на фондовом рынке. Если клиент поручает брокеру купить или продать определенное количество ценных бумаг по текущему рыночному курсу, купить или продать определенные ценные бумаги на фиксированную сумму по усмотрению брокера либо предоставляет брокеру права действовать в рамках определенной суммы, оставляя выбор ценных бумаг, их количество, направление сделки, цену на усмотрение брокера, то брокер имеет право брать цену с рынка, т.е. выполнять данную заявку как рыночную. Если клиент хочет купить ценные бумаги с инвестиционными целями, т.е. с целью увеличения капитала в течение длительного периода, то текущая цена не может быть существенным фактором, и отдается рыночный приказ.</a:t>
            </a:r>
          </a:p>
        </p:txBody>
      </p:sp>
    </p:spTree>
    <p:extLst>
      <p:ext uri="{BB962C8B-B14F-4D97-AF65-F5344CB8AC3E}">
        <p14:creationId xmlns:p14="http://schemas.microsoft.com/office/powerpoint/2010/main" val="3694137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D85B768-44E7-4C42-9AC1-60CE8542053F}"/>
              </a:ext>
            </a:extLst>
          </p:cNvPr>
          <p:cNvSpPr/>
          <p:nvPr/>
        </p:nvSpPr>
        <p:spPr>
          <a:xfrm>
            <a:off x="6273209" y="691116"/>
            <a:ext cx="5470451" cy="59967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Брокер в любом случае постарается получить наилучшую возможную цену. При этом брокер имеет право поступающие до открытия биржи заявки выполнить полностью по первому котируемому курсу, а заявки, поданные в ходе заседания биржи, учитывая возможности рынка, — с момента их поступления. Все заказы, где нет цены, считаются рыночными. Клиент, который имеет краткосрочные цели и хочет получить доход от перепродажи ценных бумаг, устанавливает ценовой лимит, т.е. пену, по которой должна состояться сделка, если брокер не сможет получить лучшую. В этом случае он предлагает брокеру купить ценные бумаги по фиксированному курсу или выше.</a:t>
            </a:r>
          </a:p>
          <a:p>
            <a:pPr algn="just"/>
            <a:r>
              <a:rPr lang="ru-RU" dirty="0">
                <a:solidFill>
                  <a:schemeClr val="tx1"/>
                </a:solidFill>
                <a:latin typeface="Times New Roman" panose="02020603050405020304" pitchFamily="18" charset="0"/>
                <a:cs typeface="Times New Roman" panose="02020603050405020304" pitchFamily="18" charset="0"/>
              </a:rPr>
              <a:t>Трудно ожидать, что такие заказы будут исполняться сразу же по прибытии на биржу, поэтому они заносятся в книгу «Лимит заказов».</a:t>
            </a:r>
          </a:p>
        </p:txBody>
      </p:sp>
      <p:pic>
        <p:nvPicPr>
          <p:cNvPr id="5" name="Рисунок 4">
            <a:extLst>
              <a:ext uri="{FF2B5EF4-FFF2-40B4-BE49-F238E27FC236}">
                <a16:creationId xmlns:a16="http://schemas.microsoft.com/office/drawing/2014/main" id="{B62B490C-AD0A-4E17-88DA-8516D290130D}"/>
              </a:ext>
            </a:extLst>
          </p:cNvPr>
          <p:cNvPicPr>
            <a:picLocks noChangeAspect="1"/>
          </p:cNvPicPr>
          <p:nvPr/>
        </p:nvPicPr>
        <p:blipFill>
          <a:blip r:embed="rId2"/>
          <a:stretch>
            <a:fillRect/>
          </a:stretch>
        </p:blipFill>
        <p:spPr>
          <a:xfrm>
            <a:off x="448340" y="691116"/>
            <a:ext cx="4510422" cy="5996763"/>
          </a:xfrm>
          <a:prstGeom prst="rect">
            <a:avLst/>
          </a:prstGeom>
        </p:spPr>
      </p:pic>
    </p:spTree>
    <p:extLst>
      <p:ext uri="{BB962C8B-B14F-4D97-AF65-F5344CB8AC3E}">
        <p14:creationId xmlns:p14="http://schemas.microsoft.com/office/powerpoint/2010/main" val="913768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1E9E7B-6674-4D1C-9A1F-4CDC5279F6A4}"/>
              </a:ext>
            </a:extLst>
          </p:cNvPr>
          <p:cNvSpPr txBox="1"/>
          <p:nvPr/>
        </p:nvSpPr>
        <p:spPr>
          <a:xfrm>
            <a:off x="440144" y="600210"/>
            <a:ext cx="11311712" cy="1200329"/>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Значительный сектор как в России, так и во всем мире составляют муниципальные ценные бумаги. Среди корпоративных эмитентов в России традиционно наиболее важными являются банки. Кризис 1998 г. сильно затронул российские кредитно-финансовые учреждения. Очень немногие банки смогли уберечься от серьезных финансовых потерь и, что еще существеннее, потери ликвидности.</a:t>
            </a:r>
          </a:p>
        </p:txBody>
      </p:sp>
      <p:sp>
        <p:nvSpPr>
          <p:cNvPr id="6" name="Прямоугольник: скругленные углы 5">
            <a:extLst>
              <a:ext uri="{FF2B5EF4-FFF2-40B4-BE49-F238E27FC236}">
                <a16:creationId xmlns:a16="http://schemas.microsoft.com/office/drawing/2014/main" id="{B2692905-E3CC-4DDA-B359-B85BB6C28F05}"/>
              </a:ext>
            </a:extLst>
          </p:cNvPr>
          <p:cNvSpPr/>
          <p:nvPr/>
        </p:nvSpPr>
        <p:spPr>
          <a:xfrm>
            <a:off x="440144" y="1961706"/>
            <a:ext cx="11311712" cy="15789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Эмиссионные операции банка </a:t>
            </a:r>
            <a:r>
              <a:rPr lang="ru-RU" dirty="0">
                <a:solidFill>
                  <a:schemeClr val="tx1"/>
                </a:solidFill>
                <a:latin typeface="Times New Roman" panose="02020603050405020304" pitchFamily="18" charset="0"/>
                <a:cs typeface="Times New Roman" panose="02020603050405020304" pitchFamily="18" charset="0"/>
              </a:rPr>
              <a:t>— это деятельность по выпуску банком собственных ценных бумаг. Действующее законодательство разрешает коммерческим банкам выпускать следующие виды ценных бумаг; акции, облигации, чеки, векселя, депозитные и сберегательные сертификаты, производные ценные бумаги. Выпуская облигации, коммерческие банки привлекают дополнительные заемные средства.</a:t>
            </a:r>
          </a:p>
        </p:txBody>
      </p:sp>
      <p:sp>
        <p:nvSpPr>
          <p:cNvPr id="8" name="Прямоугольник 7">
            <a:extLst>
              <a:ext uri="{FF2B5EF4-FFF2-40B4-BE49-F238E27FC236}">
                <a16:creationId xmlns:a16="http://schemas.microsoft.com/office/drawing/2014/main" id="{2626CE0B-5FA9-4F2A-863A-526F777B2EED}"/>
              </a:ext>
            </a:extLst>
          </p:cNvPr>
          <p:cNvSpPr/>
          <p:nvPr/>
        </p:nvSpPr>
        <p:spPr>
          <a:xfrm>
            <a:off x="440144" y="3779874"/>
            <a:ext cx="11311712" cy="2711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bg1"/>
                </a:solidFill>
                <a:latin typeface="Times New Roman" panose="02020603050405020304" pitchFamily="18" charset="0"/>
                <a:cs typeface="Times New Roman" panose="02020603050405020304" pitchFamily="18" charset="0"/>
              </a:rPr>
              <a:t>Эмитируя векселя, чеки, депозитные и сберегательные сертификаты, коммерческие банки выполняют одно из своих основных предназначений - аккумуляцию денежных и создание платежных средств. Целью выпуска акций является формирование уставного капитала. Уставный капитал акционерных коммерческих банков - это сумма номинальной стоимости его акций, приобретенных акционерами. Каждый коммерческий банк самостоятельно определяет величину собственных средств и их структуру исходя из принятой им стратегии развития. Если банк, подчиняясь законам конкурентной борьбы, стремится расширить круг своих клиентов, в том числе за счет крупных </a:t>
            </a:r>
            <a:r>
              <a:rPr lang="ru-RU" dirty="0" err="1">
                <a:solidFill>
                  <a:schemeClr val="bg1"/>
                </a:solidFill>
                <a:latin typeface="Times New Roman" panose="02020603050405020304" pitchFamily="18" charset="0"/>
                <a:cs typeface="Times New Roman" panose="02020603050405020304" pitchFamily="18" charset="0"/>
              </a:rPr>
              <a:t>кредитоемких</a:t>
            </a:r>
            <a:r>
              <a:rPr lang="ru-RU" dirty="0">
                <a:solidFill>
                  <a:schemeClr val="bg1"/>
                </a:solidFill>
                <a:latin typeface="Times New Roman" panose="02020603050405020304" pitchFamily="18" charset="0"/>
                <a:cs typeface="Times New Roman" panose="02020603050405020304" pitchFamily="18" charset="0"/>
              </a:rPr>
              <a:t> предприятий, то, естественно, собственный капитал должен увеличиваться.</a:t>
            </a:r>
          </a:p>
        </p:txBody>
      </p:sp>
    </p:spTree>
    <p:extLst>
      <p:ext uri="{BB962C8B-B14F-4D97-AF65-F5344CB8AC3E}">
        <p14:creationId xmlns:p14="http://schemas.microsoft.com/office/powerpoint/2010/main" val="1091908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48B6CD28-0487-480C-BC26-9F574EE6BA0E}"/>
              </a:ext>
            </a:extLst>
          </p:cNvPr>
          <p:cNvSpPr/>
          <p:nvPr/>
        </p:nvSpPr>
        <p:spPr>
          <a:xfrm>
            <a:off x="451884" y="691116"/>
            <a:ext cx="11323674" cy="2466754"/>
          </a:xfrm>
          <a:prstGeom prst="roundRect">
            <a:avLst>
              <a:gd name="adj" fmla="val 5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latin typeface="Times New Roman" panose="02020603050405020304" pitchFamily="18" charset="0"/>
                <a:cs typeface="Times New Roman" panose="02020603050405020304" pitchFamily="18" charset="0"/>
              </a:rPr>
              <a:t>Если котируемый курс выше установленного в заявке лимита при продаже и ниже при покупке, то заявки исполняются и торговля ценными бумагами для клиента осуществляется непрерывно. Однако лимитный заказ позволяет остановить торговлю ценными бумагами для клиента, как только их цена выйдет из определенного интервала. К такому приему клиент прибегает в том случае, если желает, чтобы брокер продавал его акции, но до тех пор, пока цена не снизится до установленного в лимитном заказе предела, с целью сокращения убытков от падения цены. Напротив, если цена акции растет, а инвестор желает приобрести эти ценные бумаги, то его брокер покупает их в тот момент, когда курс ценной бумаги совпадает с лимит-ценой, на которой клиент просил остановить покупку ценных бумаг.</a:t>
            </a:r>
          </a:p>
          <a:p>
            <a:pPr algn="just"/>
            <a:r>
              <a:rPr lang="ru-RU" sz="1600" dirty="0">
                <a:latin typeface="Times New Roman" panose="02020603050405020304" pitchFamily="18" charset="0"/>
                <a:cs typeface="Times New Roman" panose="02020603050405020304" pitchFamily="18" charset="0"/>
              </a:rPr>
              <a:t>Одной из особенностей стоп-заказа является возможность его использования для хеджирования от возможных потерь (убытков).</a:t>
            </a:r>
          </a:p>
        </p:txBody>
      </p:sp>
      <p:sp>
        <p:nvSpPr>
          <p:cNvPr id="3" name="Прямоугольник 2">
            <a:extLst>
              <a:ext uri="{FF2B5EF4-FFF2-40B4-BE49-F238E27FC236}">
                <a16:creationId xmlns:a16="http://schemas.microsoft.com/office/drawing/2014/main" id="{7F14A312-94D9-4737-AB9B-69B84F16EE96}"/>
              </a:ext>
            </a:extLst>
          </p:cNvPr>
          <p:cNvSpPr/>
          <p:nvPr/>
        </p:nvSpPr>
        <p:spPr>
          <a:xfrm>
            <a:off x="451884" y="3429000"/>
            <a:ext cx="11323674" cy="31578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Дилер осуществляет сделки с ценными бумагами от своего имени и за свой счет путем публичного объявления цен покупки и/или продажи определенных ценных бумаг. Дилер работает на основе оферты, т.е. адресованного потенциально неограниченному кругу лиц предложения заключить сделку на условиях предложения. Любое лицо, выражая свое согласие с предложением, заключает тем самым сделку, и дилер обязан ее исполнить. Отказ от исполнения сделки дилером на объявленных им условиях не допускается. В предложении (оферте) должны быть оговорены существенные условия сделки по усмотрению дилера. Как правило, в ее состав входят цена покупки и/или продажи, минимальный (максимальный) объем одной сделки, срок действия оферты, порядок передачи ценных бумаг и платежа. Доход дилер получает за счет </a:t>
            </a:r>
            <a:r>
              <a:rPr lang="ru-RU"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спрэда</a:t>
            </a:r>
            <a:r>
              <a:rPr lang="ru-RU" dirty="0">
                <a:solidFill>
                  <a:schemeClr val="tx1"/>
                </a:solidFill>
                <a:latin typeface="Times New Roman" panose="02020603050405020304" pitchFamily="18" charset="0"/>
                <a:cs typeface="Times New Roman" panose="02020603050405020304" pitchFamily="18" charset="0"/>
              </a:rPr>
              <a:t>, т.е. за счет разницы цен покупки и продажи. Как правило, в условиях конкуренции спрэды устанавливаются на довольно незначительном уровне (доли процентов), поэтому возможность для извлечения дохода содержится в увеличении оборота. Дилерская деятельность способствует увеличению ликвидности рынка.</a:t>
            </a:r>
          </a:p>
        </p:txBody>
      </p:sp>
    </p:spTree>
    <p:extLst>
      <p:ext uri="{BB962C8B-B14F-4D97-AF65-F5344CB8AC3E}">
        <p14:creationId xmlns:p14="http://schemas.microsoft.com/office/powerpoint/2010/main" val="2986427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8C5D27-330D-45A7-855A-8F44E9625714}"/>
              </a:ext>
            </a:extLst>
          </p:cNvPr>
          <p:cNvSpPr>
            <a:spLocks noGrp="1"/>
          </p:cNvSpPr>
          <p:nvPr>
            <p:ph type="title"/>
          </p:nvPr>
        </p:nvSpPr>
        <p:spPr>
          <a:xfrm>
            <a:off x="467832" y="729658"/>
            <a:ext cx="11259879" cy="1136356"/>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Депозитарная деятельность коммерческого банка.</a:t>
            </a:r>
          </a:p>
        </p:txBody>
      </p:sp>
      <p:sp>
        <p:nvSpPr>
          <p:cNvPr id="3" name="Объект 2">
            <a:extLst>
              <a:ext uri="{FF2B5EF4-FFF2-40B4-BE49-F238E27FC236}">
                <a16:creationId xmlns:a16="http://schemas.microsoft.com/office/drawing/2014/main" id="{4C886B87-BA02-42FF-95AB-EC89C41B2E5B}"/>
              </a:ext>
            </a:extLst>
          </p:cNvPr>
          <p:cNvSpPr>
            <a:spLocks noGrp="1"/>
          </p:cNvSpPr>
          <p:nvPr>
            <p:ph sz="half" idx="1"/>
          </p:nvPr>
        </p:nvSpPr>
        <p:spPr>
          <a:xfrm>
            <a:off x="467832" y="2228003"/>
            <a:ext cx="5535751" cy="3633047"/>
          </a:xfr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marL="0" algn="just"/>
            <a:r>
              <a:rPr lang="ru-RU"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Депозитарий</a:t>
            </a:r>
            <a:r>
              <a:rPr lang="ru-RU" dirty="0">
                <a:solidFill>
                  <a:schemeClr val="tx1"/>
                </a:solidFill>
                <a:latin typeface="Times New Roman" panose="02020603050405020304" pitchFamily="18" charset="0"/>
                <a:cs typeface="Times New Roman" panose="02020603050405020304" pitchFamily="18" charset="0"/>
              </a:rPr>
              <a:t> - организация, осуществляющая хранение ценных бумаг своих клиентов и обслуживание этих ценных бумаг (инкассация и распределение процентов, дивидендов и т.д.). Большую роль в обслуживании рынка ценных бумаг играет депозитарная деятельность банка. Она состоит в оказании услуг по хранению, опеке, попечительству сертификатов ценных бумаг клиентов и/или учету перехода прав на них. Содержание депозитарной деятельности заключается в обеспечении удобства использования и передачи бумаг, снижении рисков сделок, упрощении обработки информации о ценных бумагах, предоставляемых ими правах и их владельцах. Взаимоотношения клиентов с депозитариями строятся на передаче (выдаче) им распоряжений на совершение тех или иных операций с бумагами; в том числе на основании документов, подтверждающих осуществление сделок купли-продажи. Депозитарии получают плату за свои услуги.</a:t>
            </a:r>
          </a:p>
        </p:txBody>
      </p:sp>
      <p:sp>
        <p:nvSpPr>
          <p:cNvPr id="4" name="Объект 3">
            <a:extLst>
              <a:ext uri="{FF2B5EF4-FFF2-40B4-BE49-F238E27FC236}">
                <a16:creationId xmlns:a16="http://schemas.microsoft.com/office/drawing/2014/main" id="{97EDD2DB-EF20-424C-863F-9C50EB99A12D}"/>
              </a:ext>
            </a:extLst>
          </p:cNvPr>
          <p:cNvSpPr>
            <a:spLocks noGrp="1"/>
          </p:cNvSpPr>
          <p:nvPr>
            <p:ph sz="half" idx="2"/>
          </p:nvPr>
        </p:nvSpPr>
        <p:spPr>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5000" lnSpcReduction="10000"/>
          </a:bodyPr>
          <a:lstStyle/>
          <a:p>
            <a:pPr marL="0" algn="just"/>
            <a:r>
              <a:rPr lang="ru-RU" dirty="0">
                <a:solidFill>
                  <a:schemeClr val="tx1"/>
                </a:solidFill>
                <a:latin typeface="Times New Roman" panose="02020603050405020304" pitchFamily="18" charset="0"/>
                <a:cs typeface="Times New Roman" panose="02020603050405020304" pitchFamily="18" charset="0"/>
              </a:rPr>
              <a:t>Депозитариями (в зависимости от законодательства соответствующей страны) могут быть банки, другие организации, профессионально работающие на рынке ценных бумаг, специализированные </a:t>
            </a:r>
            <a:r>
              <a:rPr lang="ru-RU" dirty="0" err="1">
                <a:solidFill>
                  <a:schemeClr val="tx1"/>
                </a:solidFill>
                <a:latin typeface="Times New Roman" panose="02020603050405020304" pitchFamily="18" charset="0"/>
                <a:cs typeface="Times New Roman" panose="02020603050405020304" pitchFamily="18" charset="0"/>
              </a:rPr>
              <a:t>депозитарно</a:t>
            </a:r>
            <a:r>
              <a:rPr lang="ru-RU" dirty="0">
                <a:solidFill>
                  <a:schemeClr val="tx1"/>
                </a:solidFill>
                <a:latin typeface="Times New Roman" panose="02020603050405020304" pitchFamily="18" charset="0"/>
                <a:cs typeface="Times New Roman" panose="02020603050405020304" pitchFamily="18" charset="0"/>
              </a:rPr>
              <a:t>-клиринговые организации. Депозитарии заключают со своими клиентами договоры о ведении </a:t>
            </a:r>
            <a:r>
              <a:rPr lang="ru-RU"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счетов депо </a:t>
            </a:r>
            <a:r>
              <a:rPr lang="ru-RU" dirty="0">
                <a:solidFill>
                  <a:schemeClr val="tx1"/>
                </a:solidFill>
                <a:latin typeface="Times New Roman" panose="02020603050405020304" pitchFamily="18" charset="0"/>
                <a:cs typeface="Times New Roman" panose="02020603050405020304" pitchFamily="18" charset="0"/>
              </a:rPr>
              <a:t>- счетов ответственного хранения ценных бумаг (англ. - </a:t>
            </a:r>
            <a:r>
              <a:rPr lang="ru-RU" dirty="0" err="1">
                <a:solidFill>
                  <a:schemeClr val="tx1"/>
                </a:solidFill>
                <a:latin typeface="Times New Roman" panose="02020603050405020304" pitchFamily="18" charset="0"/>
                <a:cs typeface="Times New Roman" panose="02020603050405020304" pitchFamily="18" charset="0"/>
              </a:rPr>
              <a:t>securities</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accounts</a:t>
            </a:r>
            <a:r>
              <a:rPr lang="ru-RU" dirty="0">
                <a:solidFill>
                  <a:schemeClr val="tx1"/>
                </a:solidFill>
                <a:latin typeface="Times New Roman" panose="02020603050405020304" pitchFamily="18" charset="0"/>
                <a:cs typeface="Times New Roman" panose="02020603050405020304" pitchFamily="18" charset="0"/>
              </a:rPr>
              <a:t>). Эти договоры предусматривают обязанность депозитария принимать на хранение ценные бумаги клиентов, обслуживать принятые ценные бумаги, выдавать сертификаты ценных бумаг клиентам по их требованию, а также по требованию владельцев перерегистрировать права собственности на хранящиеся ценные бумаги в пользу других лиц. Последняя операция именуется переводом по счетам депо.</a:t>
            </a:r>
          </a:p>
        </p:txBody>
      </p:sp>
    </p:spTree>
    <p:extLst>
      <p:ext uri="{BB962C8B-B14F-4D97-AF65-F5344CB8AC3E}">
        <p14:creationId xmlns:p14="http://schemas.microsoft.com/office/powerpoint/2010/main" val="3598328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23F39BF6-9876-49B6-A4F2-22227AE292A3}"/>
              </a:ext>
            </a:extLst>
          </p:cNvPr>
          <p:cNvSpPr/>
          <p:nvPr/>
        </p:nvSpPr>
        <p:spPr>
          <a:xfrm>
            <a:off x="467833" y="770860"/>
            <a:ext cx="5917018" cy="3492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Владелец ценных бумаг, хранящихся в депозитарии и учитываемых на счете депо, может дать указание депозитарию перевести эти бумаги в пользу их нового владельца. Депозитарий, получив такое распоряжение, списывает (дебетует) ценные бумаги со счета депо старого владельца и зачисляет (кредитует) эти бумаги на счет нового владельца. Эта операция похожа на операцию денежного перевода. Сами сертификаты переводимых ценных бумаг остаются в хранилище (сейфе) депозитария без движения. Изменяется только состояние учетных регистров депозитария, а именно: хранящиеся ценные бумаги числятся теперь за новым владельцем.</a:t>
            </a:r>
          </a:p>
        </p:txBody>
      </p:sp>
      <p:sp>
        <p:nvSpPr>
          <p:cNvPr id="6" name="Прямоугольник 5">
            <a:extLst>
              <a:ext uri="{FF2B5EF4-FFF2-40B4-BE49-F238E27FC236}">
                <a16:creationId xmlns:a16="http://schemas.microsoft.com/office/drawing/2014/main" id="{477B41B0-4BF9-44BF-9330-9AC31652AF0A}"/>
              </a:ext>
            </a:extLst>
          </p:cNvPr>
          <p:cNvSpPr/>
          <p:nvPr/>
        </p:nvSpPr>
        <p:spPr>
          <a:xfrm>
            <a:off x="6847367" y="770860"/>
            <a:ext cx="4816549" cy="34768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По итогам клиринга в депозитарий поступают расчетные документы, содержащие указание на дебетование и кредитование счетов участников торговли. Выполнение депозитарием этих поручений будет являться исполнением обязательств по поставке ценных бумаг. После исполнения поручений на перевод ценных бумаг участники торговли и клиринговая организация получают отчетные документы — выписки со счетов депо о произведенных переводах.</a:t>
            </a:r>
          </a:p>
        </p:txBody>
      </p:sp>
      <p:sp>
        <p:nvSpPr>
          <p:cNvPr id="7" name="Прямоугольник: скругленные углы 6">
            <a:extLst>
              <a:ext uri="{FF2B5EF4-FFF2-40B4-BE49-F238E27FC236}">
                <a16:creationId xmlns:a16="http://schemas.microsoft.com/office/drawing/2014/main" id="{6D0528C8-5A18-4890-9D54-EC8E20579BAF}"/>
              </a:ext>
            </a:extLst>
          </p:cNvPr>
          <p:cNvSpPr/>
          <p:nvPr/>
        </p:nvSpPr>
        <p:spPr>
          <a:xfrm>
            <a:off x="467833" y="4566683"/>
            <a:ext cx="11196083" cy="1881963"/>
          </a:xfrm>
          <a:prstGeom prst="roundRect">
            <a:avLst>
              <a:gd name="adj" fmla="val 9040"/>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Возможны два способа поставки ценных бумаг по итогам сделки: путем передачи сертификатов ценных бумаг из рук прежнего владельца в руки нового владельца или путем перевода этих ценных бумаг со счета ответственного хранения старого владельца на счет ответственного хранения нового владельца в специализированной организации — депозитарии. Любая фондовая биржа тесно сотрудничает с какой-либо организацией, выполняющей функции депозитария для ценных бумаг, продаваемых на данной бирже.</a:t>
            </a:r>
          </a:p>
        </p:txBody>
      </p:sp>
    </p:spTree>
    <p:extLst>
      <p:ext uri="{BB962C8B-B14F-4D97-AF65-F5344CB8AC3E}">
        <p14:creationId xmlns:p14="http://schemas.microsoft.com/office/powerpoint/2010/main" val="2467365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CA75C50-F82C-431F-AEAD-B0EC6EAC3C66}"/>
              </a:ext>
            </a:extLst>
          </p:cNvPr>
          <p:cNvSpPr/>
          <p:nvPr/>
        </p:nvSpPr>
        <p:spPr>
          <a:xfrm>
            <a:off x="435934" y="1415459"/>
            <a:ext cx="5247167" cy="40270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Предполагается, что одни и те же виды и выпуски ценных бумаг могут храниться в разных депозитариях. Поэтому нормативными документами Федеральной комиссии по ценным бумагам и Центрального банка РФ предусматривается возможность установления </a:t>
            </a:r>
            <a:r>
              <a:rPr lang="ru-RU" dirty="0" err="1">
                <a:solidFill>
                  <a:schemeClr val="tx1"/>
                </a:solidFill>
                <a:latin typeface="Times New Roman" panose="02020603050405020304" pitchFamily="18" charset="0"/>
                <a:cs typeface="Times New Roman" panose="02020603050405020304" pitchFamily="18" charset="0"/>
              </a:rPr>
              <a:t>междепозитарных</a:t>
            </a:r>
            <a:r>
              <a:rPr lang="ru-RU" dirty="0">
                <a:solidFill>
                  <a:schemeClr val="tx1"/>
                </a:solidFill>
                <a:latin typeface="Times New Roman" panose="02020603050405020304" pitchFamily="18" charset="0"/>
                <a:cs typeface="Times New Roman" panose="02020603050405020304" pitchFamily="18" charset="0"/>
              </a:rPr>
              <a:t> связей по принципу открытия взаимных счетов. В этом случае упрощается переход бумаг от одного владельца к другому, если они обслуживаются в разных депозитариях, отпадает необходимость физического перемещения сертификатов. Особое значение этот вопрос приобретает при выпуске бездокументарных бумаг.</a:t>
            </a:r>
          </a:p>
        </p:txBody>
      </p:sp>
      <p:sp>
        <p:nvSpPr>
          <p:cNvPr id="3" name="Прямоугольник 2">
            <a:extLst>
              <a:ext uri="{FF2B5EF4-FFF2-40B4-BE49-F238E27FC236}">
                <a16:creationId xmlns:a16="http://schemas.microsoft.com/office/drawing/2014/main" id="{C210ECD7-650D-4FCC-8252-97321146D157}"/>
              </a:ext>
            </a:extLst>
          </p:cNvPr>
          <p:cNvSpPr/>
          <p:nvPr/>
        </p:nvSpPr>
        <p:spPr>
          <a:xfrm>
            <a:off x="6198781" y="1415459"/>
            <a:ext cx="5557285" cy="402708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Эмитент в проспекте эмиссии и/или в решении о выпуске может предусмотреть обязательное хранение сертификатов бумаг в депозитарии. В этом случае их движение осуществляется исключительно путем внесения изменений в депозитарный учет и получения документов, подтверждающих изменения (выписки). Внутренним документом, регулирующим деятельность конкретного депозитария, является регламент.</a:t>
            </a:r>
          </a:p>
        </p:txBody>
      </p:sp>
    </p:spTree>
    <p:extLst>
      <p:ext uri="{BB962C8B-B14F-4D97-AF65-F5344CB8AC3E}">
        <p14:creationId xmlns:p14="http://schemas.microsoft.com/office/powerpoint/2010/main" val="1414372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CABD27E3-D99D-44FD-A48A-B3654FC36F3A}"/>
              </a:ext>
            </a:extLst>
          </p:cNvPr>
          <p:cNvSpPr>
            <a:spLocks noGrp="1"/>
          </p:cNvSpPr>
          <p:nvPr>
            <p:ph type="title"/>
          </p:nvPr>
        </p:nvSpPr>
        <p:spPr>
          <a:xfrm>
            <a:off x="451884" y="729658"/>
            <a:ext cx="11275828" cy="988332"/>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Расчеты.</a:t>
            </a:r>
          </a:p>
        </p:txBody>
      </p:sp>
      <p:sp>
        <p:nvSpPr>
          <p:cNvPr id="4" name="Объект 3">
            <a:extLst>
              <a:ext uri="{FF2B5EF4-FFF2-40B4-BE49-F238E27FC236}">
                <a16:creationId xmlns:a16="http://schemas.microsoft.com/office/drawing/2014/main" id="{870A835F-7C14-4F8F-B428-F7B659EE53A5}"/>
              </a:ext>
            </a:extLst>
          </p:cNvPr>
          <p:cNvSpPr>
            <a:spLocks noGrp="1"/>
          </p:cNvSpPr>
          <p:nvPr>
            <p:ph sz="half" idx="1"/>
          </p:nvPr>
        </p:nvSpPr>
        <p:spPr>
          <a:xfrm>
            <a:off x="451884" y="2004718"/>
            <a:ext cx="5551700" cy="4699109"/>
          </a:xfrm>
        </p:spPr>
        <p:txBody>
          <a:bodyPr vert="horz" lIns="91440" tIns="45720" rIns="91440" bIns="45720" rtlCol="0" anchor="ctr">
            <a:normAutofit fontScale="85000" lnSpcReduction="20000"/>
          </a:bodyPr>
          <a:lstStyle/>
          <a:p>
            <a:pPr algn="just"/>
            <a:r>
              <a:rPr lang="ru-RU" dirty="0">
                <a:latin typeface="Times New Roman" panose="02020603050405020304" pitchFamily="18" charset="0"/>
                <a:cs typeface="Times New Roman" panose="02020603050405020304" pitchFamily="18" charset="0"/>
              </a:rPr>
              <a:t>У сторон, заключивших сделку, предусматривающую движение ценных бумаг, возникают некоторые взаимные обязательства. Например, в случае купли-продажи ценных бумаг у продавца возникает обязательство передать покупателю ценные бумаги, а у покупателя — оплатить приобретение денежными средствами. Для выполнения указанных обязательств стороны должны произвести взаимные расчеты: перевести ценные бумаги со счета продавца на счет покупателя, а деньги — со счета покупателя на счет продавца или совершить передачу друг другу наличных денег (ценных бумаг). Расчеты по бумагам и деньгам являются одним из этапов фазы расчетов - ключевого элемента процесса инвестирования в ценные бумаги. Расчеты по бумагам включают в себя списание (поставку) ценных бумаг с одного счета и зачисление (получение) ценных бумаг на другой счет или вручение наличных ценных бумаг продавцом покупателю. Расчеты по деньгам включают в себя списание денежных средств со счета покупателя и зачисление их на счет продавца. На современном финансовом рынке подавляющая часть расчетов осуществляется в безналичной форме посредством движения ценных бумаг и денег по счетам.</a:t>
            </a:r>
          </a:p>
        </p:txBody>
      </p:sp>
      <p:sp>
        <p:nvSpPr>
          <p:cNvPr id="5" name="Объект 4">
            <a:extLst>
              <a:ext uri="{FF2B5EF4-FFF2-40B4-BE49-F238E27FC236}">
                <a16:creationId xmlns:a16="http://schemas.microsoft.com/office/drawing/2014/main" id="{922802AE-2B2C-4856-B701-A0B59B2C13EA}"/>
              </a:ext>
            </a:extLst>
          </p:cNvPr>
          <p:cNvSpPr>
            <a:spLocks noGrp="1"/>
          </p:cNvSpPr>
          <p:nvPr>
            <p:ph sz="half" idx="2"/>
          </p:nvPr>
        </p:nvSpPr>
        <p:spPr>
          <a:xfrm>
            <a:off x="6305320" y="2004719"/>
            <a:ext cx="5422392" cy="2763983"/>
          </a:xfrm>
        </p:spPr>
        <p:txBody>
          <a:bodyPr>
            <a:normAutofit fontScale="85000" lnSpcReduction="20000"/>
          </a:bodyPr>
          <a:lstStyle/>
          <a:p>
            <a:pPr algn="just"/>
            <a:r>
              <a:rPr lang="ru-RU" dirty="0">
                <a:latin typeface="Times New Roman" panose="02020603050405020304" pitchFamily="18" charset="0"/>
                <a:cs typeface="Times New Roman" panose="02020603050405020304" pitchFamily="18" charset="0"/>
              </a:rPr>
              <a:t>Время зачисления ценных бумаг на счет получателя может быть оговорено в договоре, однако на развитых финансовых рынках в большинстве случаев установлены стандартные сроки завершения расчетов по бумагам. Эти сроки отсчитываются в календарных днях, следующих за днем заключения сделки (этот день обычно обозначают буквой Т). Сроки расчетов в отдельных странах могут постепенно изменяться. Авторитетными международными экспертами в области ценных бумаг (так называемой группой 30-ти) для всех финансовых рынков рекомендовано установить стандартный срок завершения расчетов на третий день после заключения сделки. Многие страны уже внедрили этот стандарт или находятся в стадии внедрения.</a:t>
            </a:r>
          </a:p>
        </p:txBody>
      </p:sp>
    </p:spTree>
    <p:extLst>
      <p:ext uri="{BB962C8B-B14F-4D97-AF65-F5344CB8AC3E}">
        <p14:creationId xmlns:p14="http://schemas.microsoft.com/office/powerpoint/2010/main" val="1377482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BD90AFBA-4356-4B48-9582-42208E0A6E13}"/>
              </a:ext>
            </a:extLst>
          </p:cNvPr>
          <p:cNvSpPr/>
          <p:nvPr/>
        </p:nvSpPr>
        <p:spPr>
          <a:xfrm>
            <a:off x="474035" y="749596"/>
            <a:ext cx="11243930" cy="44497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Передача ценных бумаг продавцом покупателю может быть связана с уплатой денежных средств по сделке или осуществлена независимо от нее. В последнем случае возникает потенциальный риск неуплаты покупателем денежных обязательств по сделке после получения им ценных бумаг и риск </a:t>
            </a:r>
            <a:r>
              <a:rPr lang="ru-RU" dirty="0" err="1">
                <a:solidFill>
                  <a:schemeClr val="tx1"/>
                </a:solidFill>
                <a:latin typeface="Times New Roman" panose="02020603050405020304" pitchFamily="18" charset="0"/>
                <a:cs typeface="Times New Roman" panose="02020603050405020304" pitchFamily="18" charset="0"/>
              </a:rPr>
              <a:t>непоставки</a:t>
            </a:r>
            <a:r>
              <a:rPr lang="ru-RU" dirty="0">
                <a:solidFill>
                  <a:schemeClr val="tx1"/>
                </a:solidFill>
                <a:latin typeface="Times New Roman" panose="02020603050405020304" pitchFamily="18" charset="0"/>
                <a:cs typeface="Times New Roman" panose="02020603050405020304" pitchFamily="18" charset="0"/>
              </a:rPr>
              <a:t> продавцом ценных бумаг после получения им денежных средств. Для того чтобы устранить указанные риски, группой 30-ти рекомендовано осуществлять все расчеты по ценным бумагам в увязке с расчетами по деньгам по принципу «поставка против платежа», или сокращенно ППП (Delivery </a:t>
            </a:r>
            <a:r>
              <a:rPr lang="ru-RU" dirty="0" err="1">
                <a:solidFill>
                  <a:schemeClr val="tx1"/>
                </a:solidFill>
                <a:latin typeface="Times New Roman" panose="02020603050405020304" pitchFamily="18" charset="0"/>
                <a:cs typeface="Times New Roman" panose="02020603050405020304" pitchFamily="18" charset="0"/>
              </a:rPr>
              <a:t>Versus</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Payment</a:t>
            </a:r>
            <a:r>
              <a:rPr lang="ru-RU" dirty="0">
                <a:solidFill>
                  <a:schemeClr val="tx1"/>
                </a:solidFill>
                <a:latin typeface="Times New Roman" panose="02020603050405020304" pitchFamily="18" charset="0"/>
                <a:cs typeface="Times New Roman" panose="02020603050405020304" pitchFamily="18" charset="0"/>
              </a:rPr>
              <a:t>, сокращенно - DVP). В ряде случаев денежные расчеты могут быть увязаны не с фактом списания (поставки) ценных бумаг со счета продавца, а с фактом их зачисления (получения) на счет покупателя. В такой ситуации говорят о расчетах по принципу «получение против платежа» (</a:t>
            </a:r>
            <a:r>
              <a:rPr lang="ru-RU" dirty="0" err="1">
                <a:solidFill>
                  <a:schemeClr val="tx1"/>
                </a:solidFill>
                <a:latin typeface="Times New Roman" panose="02020603050405020304" pitchFamily="18" charset="0"/>
                <a:cs typeface="Times New Roman" panose="02020603050405020304" pitchFamily="18" charset="0"/>
              </a:rPr>
              <a:t>Receive</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Versus</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Payment</a:t>
            </a:r>
            <a:r>
              <a:rPr lang="ru-RU" dirty="0">
                <a:solidFill>
                  <a:schemeClr val="tx1"/>
                </a:solidFill>
                <a:latin typeface="Times New Roman" panose="02020603050405020304" pitchFamily="18" charset="0"/>
                <a:cs typeface="Times New Roman" panose="02020603050405020304" pitchFamily="18" charset="0"/>
              </a:rPr>
              <a:t>, сокращенно - RVP). Тем не менее на многих финансовых рынках увязку поставки (получения) ценных бумаг с денежными расчетами пока не удастся полностью обеспечить. Поэтому часть списаний (поставок) и зачислений (получений) ценных бумаг осуществляется без связи с денежными платежами. В таких случаях говорят о так называемой свободной поставке ценных бумаг (Free Delivery, сокращенно - FD) и свободном получении бумаг (Free </a:t>
            </a:r>
            <a:r>
              <a:rPr lang="ru-RU" dirty="0" err="1">
                <a:solidFill>
                  <a:schemeClr val="tx1"/>
                </a:solidFill>
                <a:latin typeface="Times New Roman" panose="02020603050405020304" pitchFamily="18" charset="0"/>
                <a:cs typeface="Times New Roman" panose="02020603050405020304" pitchFamily="18" charset="0"/>
              </a:rPr>
              <a:t>Receive</a:t>
            </a:r>
            <a:r>
              <a:rPr lang="ru-RU" dirty="0">
                <a:solidFill>
                  <a:schemeClr val="tx1"/>
                </a:solidFill>
                <a:latin typeface="Times New Roman" panose="02020603050405020304" pitchFamily="18" charset="0"/>
                <a:cs typeface="Times New Roman" panose="02020603050405020304" pitchFamily="18" charset="0"/>
              </a:rPr>
              <a:t>, сокращенно - FR). Любой способ расчетов по ценным бумагам попадает хотя бы под один из перечисленных выше принципов.</a:t>
            </a:r>
          </a:p>
        </p:txBody>
      </p:sp>
      <p:sp>
        <p:nvSpPr>
          <p:cNvPr id="6" name="Прямоугольник: скругленные углы 5">
            <a:extLst>
              <a:ext uri="{FF2B5EF4-FFF2-40B4-BE49-F238E27FC236}">
                <a16:creationId xmlns:a16="http://schemas.microsoft.com/office/drawing/2014/main" id="{0DB6E608-CAF5-40CF-A085-5023999BBF3D}"/>
              </a:ext>
            </a:extLst>
          </p:cNvPr>
          <p:cNvSpPr/>
          <p:nvPr/>
        </p:nvSpPr>
        <p:spPr>
          <a:xfrm>
            <a:off x="474036" y="5326912"/>
            <a:ext cx="11243930" cy="1339702"/>
          </a:xfrm>
          <a:prstGeom prst="roundRect">
            <a:avLst>
              <a:gd name="adj" fmla="val 107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Помимо обеспечения расчетов по сделкам с ценными бумагами другой важной базовой услугой, оказываемой депозитариями, является хранение ценных бумаг. Хранение может осуществляться как в наличной, так и в безналичной форме. На современных финансовых рынках безналичное хранение ценных бумаг превалирует над наличным.</a:t>
            </a:r>
          </a:p>
        </p:txBody>
      </p:sp>
    </p:spTree>
    <p:extLst>
      <p:ext uri="{BB962C8B-B14F-4D97-AF65-F5344CB8AC3E}">
        <p14:creationId xmlns:p14="http://schemas.microsoft.com/office/powerpoint/2010/main" val="3320410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938A9C-9019-4C7F-9507-60EDA9129549}"/>
              </a:ext>
            </a:extLst>
          </p:cNvPr>
          <p:cNvSpPr>
            <a:spLocks noGrp="1"/>
          </p:cNvSpPr>
          <p:nvPr>
            <p:ph type="title"/>
          </p:nvPr>
        </p:nvSpPr>
        <p:spPr>
          <a:xfrm>
            <a:off x="451883" y="702156"/>
            <a:ext cx="11291775" cy="1013800"/>
          </a:xfrm>
        </p:spPr>
        <p:txBody>
          <a:bodyPr/>
          <a:lstStyle/>
          <a:p>
            <a:pPr algn="ctr"/>
            <a:r>
              <a:rPr lang="ru-RU" dirty="0">
                <a:latin typeface="Times New Roman" panose="02020603050405020304" pitchFamily="18" charset="0"/>
                <a:cs typeface="Times New Roman" panose="02020603050405020304" pitchFamily="18" charset="0"/>
              </a:rPr>
              <a:t>Наличное хранение.</a:t>
            </a:r>
          </a:p>
        </p:txBody>
      </p:sp>
      <p:sp>
        <p:nvSpPr>
          <p:cNvPr id="3" name="Объект 2">
            <a:extLst>
              <a:ext uri="{FF2B5EF4-FFF2-40B4-BE49-F238E27FC236}">
                <a16:creationId xmlns:a16="http://schemas.microsoft.com/office/drawing/2014/main" id="{F32D92E1-44C0-481A-91D5-3EF4E8D4C3AD}"/>
              </a:ext>
            </a:extLst>
          </p:cNvPr>
          <p:cNvSpPr>
            <a:spLocks noGrp="1"/>
          </p:cNvSpPr>
          <p:nvPr>
            <p:ph idx="1"/>
          </p:nvPr>
        </p:nvSpPr>
        <p:spPr>
          <a:xfrm>
            <a:off x="450112" y="2036956"/>
            <a:ext cx="11291776" cy="4331946"/>
          </a:xfrm>
        </p:spPr>
        <p:txBody>
          <a:bodyPr>
            <a:noAutofit/>
          </a:bodyPr>
          <a:lstStyle/>
          <a:p>
            <a:pPr algn="just"/>
            <a:r>
              <a:rPr lang="ru-RU" dirty="0">
                <a:latin typeface="Times New Roman" panose="02020603050405020304" pitchFamily="18" charset="0"/>
                <a:cs typeface="Times New Roman" panose="02020603050405020304" pitchFamily="18" charset="0"/>
              </a:rPr>
              <a:t>Хранение наличных ценных бумаг должно осуществляться депозитариями в специально оборудованных хранилищах. Практически во всех странах с развитыми финансовыми рынками установлены стандартные требования к хранилищам и порядку организации работы в них. Депозитарии осуществляют прием наличных ценных бумаг как непосредственно у их владельцев, так и у других депозитариев. В процессе приема может осуществляться проверка ценных бумаг на подлинность. Транспортировка ценных бумаг осуществляется либо </a:t>
            </a:r>
            <a:r>
              <a:rPr lang="ru-RU" dirty="0" err="1">
                <a:latin typeface="Times New Roman" panose="02020603050405020304" pitchFamily="18" charset="0"/>
                <a:cs typeface="Times New Roman" panose="02020603050405020304" pitchFamily="18" charset="0"/>
              </a:rPr>
              <a:t>инкассационными</a:t>
            </a:r>
            <a:r>
              <a:rPr lang="ru-RU" dirty="0">
                <a:latin typeface="Times New Roman" panose="02020603050405020304" pitchFamily="18" charset="0"/>
                <a:cs typeface="Times New Roman" panose="02020603050405020304" pitchFamily="18" charset="0"/>
              </a:rPr>
              <a:t> подразделениями депозитариев, либо специальными транспортными службами. Депозитарии, принявший наличные ценные бумаги на хранение, обязан совершать с ними необходимые действия, а частности погашать ценные бумаги, а также прилагаемые к ним купоны или отделять их. По требованию владельца наличных ценных бумаг они могут выдаваться им на руки, если только ценные бумаги не подлежат обязательному централизованному хранению. Хранение и обслуживание обращения наличных ценных бумаг сопряжено с относительно более высокими издержками, чем те же операции с безналичными бумагами. Поэтому наличное хранение постепенно уступает место безналичному. Наличные ценные бумаги концентрируются в центральных депозитариях, где они фактически выводятся из оборота путем замены записями по счетам (дематериализуются).</a:t>
            </a:r>
          </a:p>
        </p:txBody>
      </p:sp>
    </p:spTree>
    <p:extLst>
      <p:ext uri="{BB962C8B-B14F-4D97-AF65-F5344CB8AC3E}">
        <p14:creationId xmlns:p14="http://schemas.microsoft.com/office/powerpoint/2010/main" val="18080816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2FFC38-1CA8-4FEB-8A92-F42188068439}"/>
              </a:ext>
            </a:extLst>
          </p:cNvPr>
          <p:cNvSpPr>
            <a:spLocks noGrp="1"/>
          </p:cNvSpPr>
          <p:nvPr>
            <p:ph type="title"/>
          </p:nvPr>
        </p:nvSpPr>
        <p:spPr>
          <a:xfrm>
            <a:off x="441251" y="702156"/>
            <a:ext cx="11307726" cy="1013800"/>
          </a:xfrm>
        </p:spPr>
        <p:txBody>
          <a:bodyPr vert="horz" lIns="91440" tIns="45720" rIns="91440" bIns="45720" rtlCol="0" anchor="b">
            <a:normAutofit/>
          </a:bodyPr>
          <a:lstStyle/>
          <a:p>
            <a:pPr algn="ctr"/>
            <a:r>
              <a:rPr lang="ru-RU" dirty="0">
                <a:latin typeface="Times New Roman" panose="02020603050405020304" pitchFamily="18" charset="0"/>
                <a:cs typeface="Times New Roman" panose="02020603050405020304" pitchFamily="18" charset="0"/>
              </a:rPr>
              <a:t>Безналичное хранение.</a:t>
            </a:r>
          </a:p>
        </p:txBody>
      </p:sp>
      <p:sp>
        <p:nvSpPr>
          <p:cNvPr id="3" name="Объект 2">
            <a:extLst>
              <a:ext uri="{FF2B5EF4-FFF2-40B4-BE49-F238E27FC236}">
                <a16:creationId xmlns:a16="http://schemas.microsoft.com/office/drawing/2014/main" id="{88CE1735-A4E0-4477-8330-952782D611ED}"/>
              </a:ext>
            </a:extLst>
          </p:cNvPr>
          <p:cNvSpPr>
            <a:spLocks noGrp="1"/>
          </p:cNvSpPr>
          <p:nvPr>
            <p:ph idx="1"/>
          </p:nvPr>
        </p:nvSpPr>
        <p:spPr>
          <a:xfrm>
            <a:off x="441251" y="1973161"/>
            <a:ext cx="11307726" cy="4555230"/>
          </a:xfrm>
        </p:spPr>
        <p:txBody>
          <a:bodyPr vert="horz" lIns="91440" tIns="45720" rIns="91440" bIns="45720" rtlCol="0" anchor="ctr">
            <a:noAutofit/>
          </a:bodyPr>
          <a:lstStyle/>
          <a:p>
            <a:pPr algn="just"/>
            <a:r>
              <a:rPr lang="ru-RU" dirty="0">
                <a:latin typeface="Times New Roman" panose="02020603050405020304" pitchFamily="18" charset="0"/>
                <a:cs typeface="Times New Roman" panose="02020603050405020304" pitchFamily="18" charset="0"/>
              </a:rPr>
              <a:t>Для того чтобы иметь возможность хранить на своих пассивных счетах ценные бумаги в безналичной форме, депозитарий должен открыть активные счета либо в другом депозитарии, либо в реестре, в котором ведется учет выпуска. При этом депозитарий, в котором открыт счет, должен либо сам быть головным (центральным) депозитарием, в котором размещается весь выпуск ценных бумаг (в форме глобального сертификата или в ином виде), либо связан цепочкой </a:t>
            </a:r>
            <a:r>
              <a:rPr lang="ru-RU" dirty="0" err="1">
                <a:latin typeface="Times New Roman" panose="02020603050405020304" pitchFamily="18" charset="0"/>
                <a:cs typeface="Times New Roman" panose="02020603050405020304" pitchFamily="18" charset="0"/>
              </a:rPr>
              <a:t>междепозитарных</a:t>
            </a:r>
            <a:r>
              <a:rPr lang="ru-RU" dirty="0">
                <a:latin typeface="Times New Roman" panose="02020603050405020304" pitchFamily="18" charset="0"/>
                <a:cs typeface="Times New Roman" panose="02020603050405020304" pitchFamily="18" charset="0"/>
              </a:rPr>
              <a:t> отношений с таким центральным (головным) депозитарием или реестром. Без открытия счетов в других депозитариях и реестрах безналичное хранение ценных бумаг невозможно. Согласно правилам, установленным практически на всех финансовых рынках, депозитарий обязан открывать в центральных (головных) депозитариях и регистраторах отдельный счет для учета принадлежащих ему ценных бумаг и отдельный счет для учета ценных бумаг, принадлежащих клиентам. Депозитарий может хранить в центральном (головном) депозитарии ценные бумаги, записанные как на имя его клиентов, так и на имя самого депозитария. В последнем случае депозитарий выступает в качестве номинального держателя. В реестрах при хранении бумаг клиентов депозитарий может выступать только в качестве номинального держателя, так как в случае записи ценных бумаг непосредственно на имя клиента депозитарий не имеет возможности открыть ему пассивный счет для хранения безналичных бумаг.</a:t>
            </a:r>
          </a:p>
        </p:txBody>
      </p:sp>
    </p:spTree>
    <p:extLst>
      <p:ext uri="{BB962C8B-B14F-4D97-AF65-F5344CB8AC3E}">
        <p14:creationId xmlns:p14="http://schemas.microsoft.com/office/powerpoint/2010/main" val="1463517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008E2E-4495-4E35-B0E0-47EC693C0B10}"/>
              </a:ext>
            </a:extLst>
          </p:cNvPr>
          <p:cNvSpPr>
            <a:spLocks noGrp="1"/>
          </p:cNvSpPr>
          <p:nvPr>
            <p:ph type="title"/>
          </p:nvPr>
        </p:nvSpPr>
        <p:spPr>
          <a:xfrm>
            <a:off x="457201" y="702156"/>
            <a:ext cx="11275827" cy="1013800"/>
          </a:xfrm>
        </p:spPr>
        <p:txBody>
          <a:bodyPr vert="horz" lIns="91440" tIns="45720" rIns="91440" bIns="45720" rtlCol="0" anchor="b">
            <a:normAutofit/>
          </a:bodyPr>
          <a:lstStyle/>
          <a:p>
            <a:pPr algn="ctr"/>
            <a:r>
              <a:rPr lang="ru-RU" dirty="0">
                <a:latin typeface="Times New Roman" panose="02020603050405020304" pitchFamily="18" charset="0"/>
                <a:cs typeface="Times New Roman" panose="02020603050405020304" pitchFamily="18" charset="0"/>
              </a:rPr>
              <a:t>Корпоративные действия.</a:t>
            </a:r>
          </a:p>
        </p:txBody>
      </p:sp>
      <p:sp>
        <p:nvSpPr>
          <p:cNvPr id="3" name="Объект 2">
            <a:extLst>
              <a:ext uri="{FF2B5EF4-FFF2-40B4-BE49-F238E27FC236}">
                <a16:creationId xmlns:a16="http://schemas.microsoft.com/office/drawing/2014/main" id="{29725F50-6D11-41BA-9FFD-78F5DE1BAA86}"/>
              </a:ext>
            </a:extLst>
          </p:cNvPr>
          <p:cNvSpPr>
            <a:spLocks noGrp="1"/>
          </p:cNvSpPr>
          <p:nvPr>
            <p:ph idx="1"/>
          </p:nvPr>
        </p:nvSpPr>
        <p:spPr>
          <a:xfrm>
            <a:off x="90376" y="1855382"/>
            <a:ext cx="11945679" cy="4433776"/>
          </a:xfrm>
        </p:spPr>
        <p:txBody>
          <a:bodyPr>
            <a:normAutofit/>
          </a:bodyPr>
          <a:lstStyle/>
          <a:p>
            <a:pPr algn="just"/>
            <a:r>
              <a:rPr lang="ru-RU" sz="1600" u="sng" dirty="0">
                <a:latin typeface="Times New Roman" panose="02020603050405020304" pitchFamily="18" charset="0"/>
                <a:cs typeface="Times New Roman" panose="02020603050405020304" pitchFamily="18" charset="0"/>
              </a:rPr>
              <a:t>Корпоративными действиями</a:t>
            </a:r>
            <a:r>
              <a:rPr lang="ru-RU" sz="1600" dirty="0">
                <a:latin typeface="Times New Roman" panose="02020603050405020304" pitchFamily="18" charset="0"/>
                <a:cs typeface="Times New Roman" panose="02020603050405020304" pitchFamily="18" charset="0"/>
              </a:rPr>
              <a:t> называются услуги депозитариев, связанные с распределением доходов по хранимым ими ценным бумагам, обеспечением клиентам возможности реализации своих прав, в частности права голосовать на собраниях акционеров, а также с информированием владельца ценных бумаг о событиях, происходящих у эмитентов.</a:t>
            </a:r>
          </a:p>
          <a:p>
            <a:pPr marL="324000" lvl="1" indent="0" algn="just">
              <a:buNone/>
            </a:pPr>
            <a:r>
              <a:rPr lang="ru-RU" dirty="0">
                <a:latin typeface="Times New Roman" panose="02020603050405020304" pitchFamily="18" charset="0"/>
                <a:cs typeface="Times New Roman" panose="02020603050405020304" pitchFamily="18" charset="0"/>
              </a:rPr>
              <a:t>1.	</a:t>
            </a: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Распределение доходов</a:t>
            </a:r>
            <a:r>
              <a:rPr lang="ru-RU" dirty="0">
                <a:latin typeface="Times New Roman" panose="02020603050405020304" pitchFamily="18" charset="0"/>
                <a:cs typeface="Times New Roman" panose="02020603050405020304" pitchFamily="18" charset="0"/>
              </a:rPr>
              <a:t>. Эмитенты ценных бумаг распределяют доходы от деятельности компании различным образом: выплачивая дивиденды, передавая акционерам дополнительные акции или права по ним, перечисляя проценты. В случае осуществления эмитентом подобных действий депозитарий обязан проинформировать своих клиентов о каждом из них.</a:t>
            </a:r>
          </a:p>
          <a:p>
            <a:pPr marL="324000" lvl="1" indent="0" algn="just">
              <a:buNone/>
            </a:pPr>
            <a:r>
              <a:rPr lang="ru-RU" dirty="0">
                <a:latin typeface="Times New Roman" panose="02020603050405020304" pitchFamily="18" charset="0"/>
                <a:cs typeface="Times New Roman" panose="02020603050405020304" pitchFamily="18" charset="0"/>
              </a:rPr>
              <a:t>2.	</a:t>
            </a: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Выплата дивидендов</a:t>
            </a:r>
            <a:r>
              <a:rPr lang="ru-RU" b="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 случае принятия акционерными обществами решений о выплате дивидендов депозитарий обязан обеспечить их перечисление акционерам. Обычно дивиденды выплачиваются либо раз в год, либо раз в полугодие. Денежные средства для выплаты дивидендов могут быть перечислены эмитентом либо в день объявления о выплате, либо спустя несколько дней от этой даты. Депозитарий обязан перечислить получаемые им дивиденды незамедлительно после их поступления на счет. По желанию клиента депозитарий должен конвертировать дивиденды в валюту, предпочитаемую клиентом.</a:t>
            </a:r>
          </a:p>
          <a:p>
            <a:pPr marL="324000" lvl="1" indent="0" algn="just">
              <a:buNone/>
            </a:pPr>
            <a:r>
              <a:rPr lang="ru-RU" dirty="0">
                <a:latin typeface="Times New Roman" panose="02020603050405020304" pitchFamily="18" charset="0"/>
                <a:cs typeface="Times New Roman" panose="02020603050405020304" pitchFamily="18" charset="0"/>
              </a:rPr>
              <a:t>3.	</a:t>
            </a:r>
            <a:r>
              <a:rPr lang="ru-RU" b="1" dirty="0">
                <a:latin typeface="Times New Roman" panose="02020603050405020304" pitchFamily="18" charset="0"/>
                <a:cs typeface="Times New Roman" panose="02020603050405020304" pitchFamily="18" charset="0"/>
              </a:rPr>
              <a:t>Выплата капитала. </a:t>
            </a:r>
            <a:r>
              <a:rPr lang="ru-RU" dirty="0">
                <a:latin typeface="Times New Roman" panose="02020603050405020304" pitchFamily="18" charset="0"/>
                <a:cs typeface="Times New Roman" panose="02020603050405020304" pitchFamily="18" charset="0"/>
              </a:rPr>
              <a:t>Акционерные общества могут возвратить акционерам часть капитала компании, выплачивая его денежными средствами пропорционально текущей рыночной стоимости акций. В случае выплаты капитала число акций в обращении остается неизменным, однако номинальная стоимость их уменьшается.</a:t>
            </a:r>
          </a:p>
        </p:txBody>
      </p:sp>
    </p:spTree>
    <p:extLst>
      <p:ext uri="{BB962C8B-B14F-4D97-AF65-F5344CB8AC3E}">
        <p14:creationId xmlns:p14="http://schemas.microsoft.com/office/powerpoint/2010/main" val="859122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B41E7AF-0160-4342-84F2-DFCD6AC5E614}"/>
              </a:ext>
            </a:extLst>
          </p:cNvPr>
          <p:cNvSpPr>
            <a:spLocks noGrp="1"/>
          </p:cNvSpPr>
          <p:nvPr>
            <p:ph idx="4294967295"/>
          </p:nvPr>
        </p:nvSpPr>
        <p:spPr>
          <a:xfrm>
            <a:off x="138223" y="682034"/>
            <a:ext cx="11961628" cy="6175965"/>
          </a:xfrm>
        </p:spPr>
        <p:txBody>
          <a:bodyPr vert="horz" lIns="91440" tIns="45720" rIns="91440" bIns="45720" rtlCol="0" anchor="ctr">
            <a:normAutofit fontScale="77500" lnSpcReduction="20000"/>
          </a:bodyPr>
          <a:lstStyle/>
          <a:p>
            <a:pPr marL="0" indent="0" algn="just">
              <a:buNone/>
            </a:pPr>
            <a:r>
              <a:rPr lang="ru-RU" dirty="0">
                <a:latin typeface="Times New Roman" panose="02020603050405020304" pitchFamily="18" charset="0"/>
                <a:cs typeface="Times New Roman" panose="02020603050405020304" pitchFamily="18" charset="0"/>
              </a:rPr>
              <a:t>4.	</a:t>
            </a: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Капитализация</a:t>
            </a:r>
            <a:r>
              <a:rPr lang="ru-RU" dirty="0">
                <a:latin typeface="Times New Roman" panose="02020603050405020304" pitchFamily="18" charset="0"/>
                <a:cs typeface="Times New Roman" panose="02020603050405020304" pitchFamily="18" charset="0"/>
              </a:rPr>
              <a:t>. Капитализацией называют бесплатное распределение новых выпусков акций среди существующих акционеров. В случае капитализации акционеры не должны давать какие-либо инструкции депозитарию, однако сам депозитарий обязан своевременно дать информацию об изменении числа акций на счетах их владельцев. Эта информация может быть весьма важной для акционеров, так как в процессе распределения дополнительных акций их рыночная стоимость может существенно уменьшиться.</a:t>
            </a:r>
          </a:p>
          <a:p>
            <a:pPr marL="0" indent="0" algn="just">
              <a:buNone/>
            </a:pPr>
            <a:r>
              <a:rPr lang="ru-RU" dirty="0">
                <a:latin typeface="Times New Roman" panose="02020603050405020304" pitchFamily="18" charset="0"/>
                <a:cs typeface="Times New Roman" panose="02020603050405020304" pitchFamily="18" charset="0"/>
              </a:rPr>
              <a:t>5.	</a:t>
            </a: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Выплата процентов</a:t>
            </a:r>
            <a:r>
              <a:rPr lang="ru-RU" dirty="0">
                <a:latin typeface="Times New Roman" panose="02020603050405020304" pitchFamily="18" charset="0"/>
                <a:cs typeface="Times New Roman" panose="02020603050405020304" pitchFamily="18" charset="0"/>
              </a:rPr>
              <a:t>. Эмитенты долговых ценных бумаг могут выплачивать по ним дивиденды. Уровень процентных выплати их частота зависят от условий выпуска. Проценты могут выплачиваться независимым платежным агентом либо самим депозитарием, если у него есть соответствующее право.</a:t>
            </a:r>
          </a:p>
          <a:p>
            <a:pPr marL="0" indent="0" algn="just">
              <a:buNone/>
            </a:pPr>
            <a:r>
              <a:rPr lang="ru-RU" dirty="0">
                <a:latin typeface="Times New Roman" panose="02020603050405020304" pitchFamily="18" charset="0"/>
                <a:cs typeface="Times New Roman" panose="02020603050405020304" pitchFamily="18" charset="0"/>
              </a:rPr>
              <a:t>6.	</a:t>
            </a: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Удержание налогов</a:t>
            </a:r>
            <a:r>
              <a:rPr lang="ru-RU" dirty="0">
                <a:latin typeface="Times New Roman" panose="02020603050405020304" pitchFamily="18" charset="0"/>
                <a:cs typeface="Times New Roman" panose="02020603050405020304" pitchFamily="18" charset="0"/>
              </a:rPr>
              <a:t>. В большинстве случаев выплаты доходов эмитентами ценных бумаг облагаются налогами в соответствии с требованиями национальных законодательств. Если владельцы ценных бумаг являются нерезидентами, то после уплаты ими налога по месту инвестирования средств может потребоваться повторная выплата налогов в стране нахождения инвестора. Многие страны, для того чтобы снизить налоговое бремя на инвесторов, заключили между собой соглашения об </a:t>
            </a:r>
            <a:r>
              <a:rPr lang="ru-RU" dirty="0" err="1">
                <a:latin typeface="Times New Roman" panose="02020603050405020304" pitchFamily="18" charset="0"/>
                <a:cs typeface="Times New Roman" panose="02020603050405020304" pitchFamily="18" charset="0"/>
              </a:rPr>
              <a:t>избежании</a:t>
            </a:r>
            <a:r>
              <a:rPr lang="ru-RU" dirty="0">
                <a:latin typeface="Times New Roman" panose="02020603050405020304" pitchFamily="18" charset="0"/>
                <a:cs typeface="Times New Roman" panose="02020603050405020304" pitchFamily="18" charset="0"/>
              </a:rPr>
              <a:t> двойного налогообложения, в соответствии с которыми суммы уплачиваемых налогов в одной стране могут засчитываться в счет уплаты налогов в другой. Обычно первоначально налоги уплачиваются в стране инвестирования в полном объеме, однако после вывоза доходов депозитарий по поручению клиентов в соответствии с соглашением об </a:t>
            </a:r>
            <a:r>
              <a:rPr lang="ru-RU" dirty="0" err="1">
                <a:latin typeface="Times New Roman" panose="02020603050405020304" pitchFamily="18" charset="0"/>
                <a:cs typeface="Times New Roman" panose="02020603050405020304" pitchFamily="18" charset="0"/>
              </a:rPr>
              <a:t>избежании</a:t>
            </a:r>
            <a:r>
              <a:rPr lang="ru-RU" dirty="0">
                <a:latin typeface="Times New Roman" panose="02020603050405020304" pitchFamily="18" charset="0"/>
                <a:cs typeface="Times New Roman" panose="02020603050405020304" pitchFamily="18" charset="0"/>
              </a:rPr>
              <a:t> двойного налогообложения может потребовать возвратить часть уплаченных сумм, полностью или частично соответствующих размеру налогов, взысканных в стране пребывания инвестора. Возмещение уплаченных Налогов зачастую весьма осложнено из-за недостаточно высокого уровня организации работы налоговых органов и других причин.</a:t>
            </a:r>
          </a:p>
          <a:p>
            <a:pPr marL="0" indent="0" algn="just">
              <a:buNone/>
            </a:pPr>
            <a:r>
              <a:rPr lang="ru-RU" dirty="0">
                <a:latin typeface="Times New Roman" panose="02020603050405020304" pitchFamily="18" charset="0"/>
                <a:cs typeface="Times New Roman" panose="02020603050405020304" pitchFamily="18" charset="0"/>
              </a:rPr>
              <a:t>7.	</a:t>
            </a: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Слияние выпусков </a:t>
            </a:r>
            <a:r>
              <a:rPr lang="ru-RU" dirty="0">
                <a:latin typeface="Times New Roman" panose="02020603050405020304" pitchFamily="18" charset="0"/>
                <a:cs typeface="Times New Roman" panose="02020603050405020304" pitchFamily="18" charset="0"/>
              </a:rPr>
              <a:t>(момент пари пассу). Иногда эмитентами могут осуществляться новые выпуски ценных бумаг, которые в определенный момент времени должны слиться с каким-либо из существующих выпусков. Момент слияния нового и старого выпуска в один называется датой пари пассу (</a:t>
            </a:r>
            <a:r>
              <a:rPr lang="ru-RU" dirty="0" err="1">
                <a:latin typeface="Times New Roman" panose="02020603050405020304" pitchFamily="18" charset="0"/>
                <a:cs typeface="Times New Roman" panose="02020603050405020304" pitchFamily="18" charset="0"/>
              </a:rPr>
              <a:t>pari</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passu</a:t>
            </a:r>
            <a:r>
              <a:rPr lang="ru-RU" dirty="0">
                <a:latin typeface="Times New Roman" panose="02020603050405020304" pitchFamily="18" charset="0"/>
                <a:cs typeface="Times New Roman" panose="02020603050405020304" pitchFamily="18" charset="0"/>
              </a:rPr>
              <a:t>). До наступления этой даты новый выпуск обращается самостоятельно и имеет собственный идентификационный номер. По истечении даты пари пассу самостоятельное обращение нового выпуска прекращается. Для инвесторов исключительно важно своевременно получать информацию о предстоящих слияниях выпусков, так как факт слияния может существенно повлиять на рыночную стоимость ценных бумаг. Поэтому депозитарии обязаны своевременно извещать своих клиентов обо всех предстоящих слияниях ценных бумаг, затрагивающих их интересы.</a:t>
            </a:r>
          </a:p>
          <a:p>
            <a:pPr marL="0" indent="0" algn="just">
              <a:buNone/>
            </a:pPr>
            <a:r>
              <a:rPr lang="ru-RU" dirty="0">
                <a:latin typeface="Times New Roman" panose="02020603050405020304" pitchFamily="18" charset="0"/>
                <a:cs typeface="Times New Roman" panose="02020603050405020304" pitchFamily="18" charset="0"/>
              </a:rPr>
              <a:t>8.	</a:t>
            </a: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Погашения</a:t>
            </a:r>
            <a:r>
              <a:rPr lang="ru-RU" dirty="0">
                <a:latin typeface="Times New Roman" panose="02020603050405020304" pitchFamily="18" charset="0"/>
                <a:cs typeface="Times New Roman" panose="02020603050405020304" pitchFamily="18" charset="0"/>
              </a:rPr>
              <a:t>. Депозитарии обязаны своевременно информировать держателей долговых ценных бумаг о предстоящих погашениях, связанных с выплатой обязательств заемщиком. В ряде случаев условиями выпуска долговых бумаг может быть предусмотрена возможность выбора в течение некоторого периода времени момента их погашения эмитентом. Возможна также практика, при которой дата погашения определяется держателем ценной бумаги. В этих ситуациях четкая работа депозитария особенно необходима.</a:t>
            </a:r>
          </a:p>
          <a:p>
            <a:pPr marL="0" indent="0" algn="just">
              <a:buNone/>
            </a:pPr>
            <a:r>
              <a:rPr lang="ru-RU" dirty="0">
                <a:latin typeface="Times New Roman" panose="02020603050405020304" pitchFamily="18" charset="0"/>
                <a:cs typeface="Times New Roman" panose="02020603050405020304" pitchFamily="18" charset="0"/>
              </a:rPr>
              <a:t>9.	</a:t>
            </a: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Ликвидация</a:t>
            </a:r>
            <a:r>
              <a:rPr lang="ru-RU" dirty="0">
                <a:latin typeface="Times New Roman" panose="02020603050405020304" pitchFamily="18" charset="0"/>
                <a:cs typeface="Times New Roman" panose="02020603050405020304" pitchFamily="18" charset="0"/>
              </a:rPr>
              <a:t>. При ликвидации компании владельцы ее ценных бумаг могут в ряде случаев получить различные выплаты и компенсации. Порой процесс урегулирования обязательств ликвидируемой компании затягивается на весьма длительное время. Нередко своевременное получение инвесторами от депозитариев информации, связанной с ходом ликвидации, может иметь очень большое значение для обеспечения их интересов.</a:t>
            </a:r>
          </a:p>
        </p:txBody>
      </p:sp>
    </p:spTree>
    <p:extLst>
      <p:ext uri="{BB962C8B-B14F-4D97-AF65-F5344CB8AC3E}">
        <p14:creationId xmlns:p14="http://schemas.microsoft.com/office/powerpoint/2010/main" val="2880989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E6C7F0-A419-4C6A-9BE4-1AA2223C3673}"/>
              </a:ext>
            </a:extLst>
          </p:cNvPr>
          <p:cNvSpPr txBox="1"/>
          <p:nvPr/>
        </p:nvSpPr>
        <p:spPr>
          <a:xfrm>
            <a:off x="434163" y="621200"/>
            <a:ext cx="11323673" cy="1477328"/>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Привлечение дополнительного капитала акционерными банками может осуществляться путем размещения дополнительных акций. Банк может выпускать акции именные (в документарной и в бездокументарной форме) и на предъявителя. Акции на предъявителя выпускаются только в документарной форме. Могут также выпускаться обыкновенные и привилегированные акции. Порядок эмиссии привилегированных акций, условия их выпуска специально оговариваются в уставе банка.</a:t>
            </a:r>
          </a:p>
        </p:txBody>
      </p:sp>
      <p:sp>
        <p:nvSpPr>
          <p:cNvPr id="6" name="Прямоугольник 5">
            <a:extLst>
              <a:ext uri="{FF2B5EF4-FFF2-40B4-BE49-F238E27FC236}">
                <a16:creationId xmlns:a16="http://schemas.microsoft.com/office/drawing/2014/main" id="{ABB8B118-EA6F-4FA0-A706-B6353CF70CB6}"/>
              </a:ext>
            </a:extLst>
          </p:cNvPr>
          <p:cNvSpPr/>
          <p:nvPr/>
        </p:nvSpPr>
        <p:spPr>
          <a:xfrm>
            <a:off x="434163" y="2457392"/>
            <a:ext cx="6221818" cy="346366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bg1"/>
                </a:solidFill>
                <a:latin typeface="Times New Roman" panose="02020603050405020304" pitchFamily="18" charset="0"/>
                <a:cs typeface="Times New Roman" panose="02020603050405020304" pitchFamily="18" charset="0"/>
              </a:rPr>
              <a:t>Выпуск и размещение банковских акций регулируются федеральными законами «Об акционерных обществах» и «О рынке ценных бумаг» и инструкцией № 8 Центрального банка РФ (новая редакция от 17 сентября 1996 г. с дополнениями и изменениями), а также нормативными актами Банка России. В инструкции отмечается, что все выпуски ценных бумаг независимо от величины выпуска и количества инвесторов подлежат государственной регистрации.</a:t>
            </a:r>
          </a:p>
        </p:txBody>
      </p:sp>
      <p:pic>
        <p:nvPicPr>
          <p:cNvPr id="2050" name="Picture 2">
            <a:extLst>
              <a:ext uri="{FF2B5EF4-FFF2-40B4-BE49-F238E27FC236}">
                <a16:creationId xmlns:a16="http://schemas.microsoft.com/office/drawing/2014/main" id="{35C44647-FFD4-49DD-ABBD-5013729A1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607" y="2457392"/>
            <a:ext cx="5192904" cy="346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165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7AB747-54C8-4DD7-A91A-2E80AB20F554}"/>
              </a:ext>
            </a:extLst>
          </p:cNvPr>
          <p:cNvSpPr>
            <a:spLocks noGrp="1"/>
          </p:cNvSpPr>
          <p:nvPr>
            <p:ph type="title"/>
          </p:nvPr>
        </p:nvSpPr>
        <p:spPr>
          <a:xfrm>
            <a:off x="453601" y="702156"/>
            <a:ext cx="11295375" cy="1013800"/>
          </a:xfrm>
        </p:spPr>
        <p:txBody>
          <a:bodyPr vert="horz" lIns="91440" tIns="45720" rIns="91440" bIns="45720" rtlCol="0" anchor="b">
            <a:normAutofit/>
          </a:bodyPr>
          <a:lstStyle/>
          <a:p>
            <a:pPr algn="ctr"/>
            <a:r>
              <a:rPr lang="ru-RU" dirty="0">
                <a:latin typeface="Times New Roman" panose="02020603050405020304" pitchFamily="18" charset="0"/>
                <a:cs typeface="Times New Roman" panose="02020603050405020304" pitchFamily="18" charset="0"/>
              </a:rPr>
              <a:t>Консультационная деятельность.</a:t>
            </a:r>
          </a:p>
        </p:txBody>
      </p:sp>
      <p:sp>
        <p:nvSpPr>
          <p:cNvPr id="3" name="Объект 2">
            <a:extLst>
              <a:ext uri="{FF2B5EF4-FFF2-40B4-BE49-F238E27FC236}">
                <a16:creationId xmlns:a16="http://schemas.microsoft.com/office/drawing/2014/main" id="{AAC15E2D-DE0C-4413-B433-42DB2481F9B3}"/>
              </a:ext>
            </a:extLst>
          </p:cNvPr>
          <p:cNvSpPr>
            <a:spLocks noGrp="1"/>
          </p:cNvSpPr>
          <p:nvPr>
            <p:ph idx="1"/>
          </p:nvPr>
        </p:nvSpPr>
        <p:spPr>
          <a:xfrm>
            <a:off x="448313" y="1866014"/>
            <a:ext cx="11295374" cy="4864395"/>
          </a:xfrm>
        </p:spPr>
        <p:txBody>
          <a:bodyPr>
            <a:normAutofit fontScale="92500" lnSpcReduction="10000"/>
          </a:bodyPr>
          <a:lstStyle/>
          <a:p>
            <a:pPr algn="just"/>
            <a:r>
              <a:rPr lang="ru-RU" sz="1700" dirty="0">
                <a:solidFill>
                  <a:schemeClr val="tx1"/>
                </a:solidFill>
                <a:latin typeface="Times New Roman" panose="02020603050405020304" pitchFamily="18" charset="0"/>
                <a:cs typeface="Times New Roman" panose="02020603050405020304" pitchFamily="18" charset="0"/>
              </a:rPr>
              <a:t>Аналитические исследования и выработка рекомендаций, консультационное обслуживание клиентов, как правило, не приносят прибыли. Напротив, это одна из наиболее затратных сфер в банке. Тем не менее современные банки в странах с развитыми финансовыми рынками щедро тратят деньги на содержание своих исследовательских команд. Можно указать по крайней мере на две причины такой «любви» банкиров к аналитической деятельности. Во-первых, исследования и рекомендации, предоставляемые клиентам, являются «лицом» банка, характеризуют его возможности, указывают на качество услуг этого банка. Первый шаг в привлечении клиента - предоставление ему своих исследований, рекомендаций, оценок рынка, прогнозов. Во-вторых, качественная аналитическая работа лежит в основе успешной деятельности по управлению инвестициями, привлечению финансирования. Чем выше качество аналитической работы в банке, тем прибыльнее управление активами, тем крупнее привлекаемые финансовые ресурсы, а условия привлечения — выгоднее.</a:t>
            </a:r>
          </a:p>
          <a:p>
            <a:pPr algn="just"/>
            <a:r>
              <a:rPr lang="ru-RU" sz="1700" dirty="0">
                <a:solidFill>
                  <a:schemeClr val="tx1"/>
                </a:solidFill>
                <a:latin typeface="Times New Roman" panose="02020603050405020304" pitchFamily="18" charset="0"/>
                <a:cs typeface="Times New Roman" panose="02020603050405020304" pitchFamily="18" charset="0"/>
              </a:rPr>
              <a:t>В целом аналитическая работа нужна для точного прогноза изменения курсов ценных бумаг, индексов рынка ценных бумаг, перспектив того или иного предприятия, отрасли. Среди большого числа видов анализа в практике аналитической работы используются два основных: фундаментальный и технический анализ. Полный фундаментальный анализ проводится на трех уровнях. Первоначально в его рамках рассматривается состояние экономики, фондового рынка в целом. Это позволяет выяснить, насколько общая ситуация благоприятна для инвестирования. После изучения конъюнктуры в целом рассматривается состояние отраслей и подотраслей экономики, представленных на фондовом рынке. Выявление наиболее предпочтительных направлений размещения средств создает основу для выбора в их рамках конкретных видов ценных бумаг, инвестиции в которые обеспечили бы наиболее полное выполнение инвестиционных задач. Поэтому на третьем уровне анализа подробно освещается состояние отдельных фирм и компаний, чьи долевые или долговые фондовые инструменты обращаются на рынке. Это дает возможность решить вопрос о том, какие ценные бумаги являются привлекательными, а какие из тех, которые уже приобретены, необходимо продать.</a:t>
            </a:r>
          </a:p>
        </p:txBody>
      </p:sp>
    </p:spTree>
    <p:extLst>
      <p:ext uri="{BB962C8B-B14F-4D97-AF65-F5344CB8AC3E}">
        <p14:creationId xmlns:p14="http://schemas.microsoft.com/office/powerpoint/2010/main" val="25999146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FEDA9AA-0160-4D4E-B18F-E6C66F74C31D}"/>
              </a:ext>
            </a:extLst>
          </p:cNvPr>
          <p:cNvSpPr/>
          <p:nvPr/>
        </p:nvSpPr>
        <p:spPr>
          <a:xfrm>
            <a:off x="418213" y="701749"/>
            <a:ext cx="11355573" cy="2573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Одними из ключевых факторов, влияющих на стоимость ценных бумаг какой-либо компании, являются ее текущее финансово-хозяйственное положение и перспективы развития. Поэтому фундаментальный анализ на его завершающей стадии сосредоточен прежде всего на изучении положения дел у эмитента. В качестве основных источников информации для этого используются:</a:t>
            </a:r>
          </a:p>
          <a:p>
            <a:pPr algn="just"/>
            <a:r>
              <a:rPr lang="ru-RU" dirty="0">
                <a:latin typeface="Times New Roman" panose="02020603050405020304" pitchFamily="18" charset="0"/>
                <a:cs typeface="Times New Roman" panose="02020603050405020304" pitchFamily="18" charset="0"/>
              </a:rPr>
              <a:t>•	данные годовых и квартальных отчетов о деятельности компании;</a:t>
            </a:r>
          </a:p>
          <a:p>
            <a:pPr algn="just"/>
            <a:r>
              <a:rPr lang="ru-RU" dirty="0">
                <a:latin typeface="Times New Roman" panose="02020603050405020304" pitchFamily="18" charset="0"/>
                <a:cs typeface="Times New Roman" panose="02020603050405020304" pitchFamily="18" charset="0"/>
              </a:rPr>
              <a:t>•	материалы, которые компания публикует о себе;</a:t>
            </a:r>
          </a:p>
          <a:p>
            <a:pPr algn="just"/>
            <a:r>
              <a:rPr lang="ru-RU" dirty="0">
                <a:latin typeface="Times New Roman" panose="02020603050405020304" pitchFamily="18" charset="0"/>
                <a:cs typeface="Times New Roman" panose="02020603050405020304" pitchFamily="18" charset="0"/>
              </a:rPr>
              <a:t>•	сведения, сообщаемые в публичных выступлениях руководства акционерного общества;</a:t>
            </a:r>
          </a:p>
          <a:p>
            <a:pPr algn="just"/>
            <a:r>
              <a:rPr lang="ru-RU" dirty="0">
                <a:latin typeface="Times New Roman" panose="02020603050405020304" pitchFamily="18" charset="0"/>
                <a:cs typeface="Times New Roman" panose="02020603050405020304" pitchFamily="18" charset="0"/>
              </a:rPr>
              <a:t>•	результаты исследований, выполненных специализированными организациями и другими участниками фондового рынка.</a:t>
            </a:r>
          </a:p>
        </p:txBody>
      </p:sp>
      <p:sp>
        <p:nvSpPr>
          <p:cNvPr id="5" name="Прямоугольник: скругленные углы 4">
            <a:extLst>
              <a:ext uri="{FF2B5EF4-FFF2-40B4-BE49-F238E27FC236}">
                <a16:creationId xmlns:a16="http://schemas.microsoft.com/office/drawing/2014/main" id="{9704D4B4-7BC3-42B7-B0EF-B19FF2AEB0A5}"/>
              </a:ext>
            </a:extLst>
          </p:cNvPr>
          <p:cNvSpPr/>
          <p:nvPr/>
        </p:nvSpPr>
        <p:spPr>
          <a:xfrm>
            <a:off x="418211" y="3498112"/>
            <a:ext cx="11355574" cy="3072809"/>
          </a:xfrm>
          <a:prstGeom prst="roundRect">
            <a:avLst>
              <a:gd name="adj" fmla="val 628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Исследование содержания фундаментального анализа показывает, что он эффективен при проведении средне- и долгосрочных операций. Для правильного определения текущей динамики цен он недостаточно пригоден.</a:t>
            </a:r>
          </a:p>
          <a:p>
            <a:pPr algn="just"/>
            <a:r>
              <a:rPr lang="ru-RU" dirty="0">
                <a:solidFill>
                  <a:schemeClr val="tx1"/>
                </a:solidFill>
                <a:latin typeface="Times New Roman" panose="02020603050405020304" pitchFamily="18" charset="0"/>
                <a:cs typeface="Times New Roman" panose="02020603050405020304" pitchFamily="18" charset="0"/>
              </a:rPr>
              <a:t>Технический анализ предполагает исследование динамики цен рынка с помощью анализа изменения трех рыночных факторов: цены, объема и (в случае, если изучается рынок срочных контрактов) открытого интереса (объема открытых позиций). Причем главными считаются цены, а изменения остальных факторов изучаются для подтверждения правильности направления движения цен. В ходе проведения </a:t>
            </a:r>
            <a:r>
              <a:rPr lang="ru-RU" dirty="0" err="1">
                <a:solidFill>
                  <a:schemeClr val="tx1"/>
                </a:solidFill>
                <a:latin typeface="Times New Roman" panose="02020603050405020304" pitchFamily="18" charset="0"/>
                <a:cs typeface="Times New Roman" panose="02020603050405020304" pitchFamily="18" charset="0"/>
              </a:rPr>
              <a:t>сверхкраткосрочных</a:t>
            </a:r>
            <a:r>
              <a:rPr lang="ru-RU" dirty="0">
                <a:solidFill>
                  <a:schemeClr val="tx1"/>
                </a:solidFill>
                <a:latin typeface="Times New Roman" panose="02020603050405020304" pitchFamily="18" charset="0"/>
                <a:cs typeface="Times New Roman" panose="02020603050405020304" pitchFamily="18" charset="0"/>
              </a:rPr>
              <a:t> операций наиболее применим технический анализ.</a:t>
            </a:r>
          </a:p>
          <a:p>
            <a:pPr algn="just"/>
            <a:r>
              <a:rPr lang="ru-RU" dirty="0">
                <a:solidFill>
                  <a:schemeClr val="tx1"/>
                </a:solidFill>
                <a:latin typeface="Times New Roman" panose="02020603050405020304" pitchFamily="18" charset="0"/>
                <a:cs typeface="Times New Roman" panose="02020603050405020304" pitchFamily="18" charset="0"/>
              </a:rPr>
              <a:t>Следовательно, практически любому участнику рынка ценных бумаг доступна информация для проведения технического анализа, но не каждому участнику - дня фундаментального анализа. И только банки располагают такой информацией, поскольку у них создана большая база данных о клиентах.</a:t>
            </a:r>
          </a:p>
        </p:txBody>
      </p:sp>
    </p:spTree>
    <p:extLst>
      <p:ext uri="{BB962C8B-B14F-4D97-AF65-F5344CB8AC3E}">
        <p14:creationId xmlns:p14="http://schemas.microsoft.com/office/powerpoint/2010/main" val="200850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8F98AC-E9EB-4088-91A3-D9EEBE51BFBC}"/>
              </a:ext>
            </a:extLst>
          </p:cNvPr>
          <p:cNvSpPr>
            <a:spLocks noGrp="1"/>
          </p:cNvSpPr>
          <p:nvPr>
            <p:ph type="title"/>
          </p:nvPr>
        </p:nvSpPr>
        <p:spPr>
          <a:xfrm>
            <a:off x="451884" y="702156"/>
            <a:ext cx="11278153" cy="1108604"/>
          </a:xfrm>
        </p:spPr>
        <p:txBody>
          <a:bodyPr>
            <a:normAutofit/>
          </a:bodyPr>
          <a:lstStyle/>
          <a:p>
            <a:pPr algn="ctr"/>
            <a:r>
              <a:rPr lang="ru-RU" cap="none" dirty="0">
                <a:latin typeface="Times New Roman" panose="02020603050405020304" pitchFamily="18" charset="0"/>
                <a:cs typeface="Times New Roman" panose="02020603050405020304" pitchFamily="18" charset="0"/>
              </a:rPr>
              <a:t>Тема 3.2. Проведение активных операций с ценными бумагами коммерческими банками</a:t>
            </a:r>
          </a:p>
        </p:txBody>
      </p:sp>
      <p:sp>
        <p:nvSpPr>
          <p:cNvPr id="3" name="Объект 2">
            <a:extLst>
              <a:ext uri="{FF2B5EF4-FFF2-40B4-BE49-F238E27FC236}">
                <a16:creationId xmlns:a16="http://schemas.microsoft.com/office/drawing/2014/main" id="{3D619BBF-E730-4555-96B1-BCC09ADF6F70}"/>
              </a:ext>
            </a:extLst>
          </p:cNvPr>
          <p:cNvSpPr>
            <a:spLocks noGrp="1"/>
          </p:cNvSpPr>
          <p:nvPr>
            <p:ph idx="1"/>
          </p:nvPr>
        </p:nvSpPr>
        <p:spPr>
          <a:xfrm>
            <a:off x="451884" y="1810760"/>
            <a:ext cx="9670311" cy="2032592"/>
          </a:xfrm>
        </p:spPr>
        <p:txBody>
          <a:bodyPr>
            <a:normAutofit/>
          </a:bodyPr>
          <a:lstStyle/>
          <a:p>
            <a:pPr marL="0" indent="0" algn="just">
              <a:buNone/>
            </a:pPr>
            <a:r>
              <a:rPr lang="ru-RU" sz="2400" dirty="0">
                <a:latin typeface="Times New Roman" panose="02020603050405020304" pitchFamily="18" charset="0"/>
                <a:cs typeface="Times New Roman" panose="02020603050405020304" pitchFamily="18" charset="0"/>
              </a:rPr>
              <a:t>1.	Операции РЕПО коммерческих банков</a:t>
            </a:r>
          </a:p>
          <a:p>
            <a:pPr marL="0" indent="0" algn="just">
              <a:buNone/>
            </a:pPr>
            <a:r>
              <a:rPr lang="ru-RU" sz="2400" dirty="0">
                <a:latin typeface="Times New Roman" panose="02020603050405020304" pitchFamily="18" charset="0"/>
                <a:cs typeface="Times New Roman" panose="02020603050405020304" pitchFamily="18" charset="0"/>
              </a:rPr>
              <a:t>2.	Операции банка на организованном рынке ценных бумаг</a:t>
            </a:r>
          </a:p>
        </p:txBody>
      </p:sp>
      <p:pic>
        <p:nvPicPr>
          <p:cNvPr id="8" name="Рисунок 7">
            <a:extLst>
              <a:ext uri="{FF2B5EF4-FFF2-40B4-BE49-F238E27FC236}">
                <a16:creationId xmlns:a16="http://schemas.microsoft.com/office/drawing/2014/main" id="{BDDC3D67-DFE5-4F65-B119-0CF12BD22DB0}"/>
              </a:ext>
            </a:extLst>
          </p:cNvPr>
          <p:cNvPicPr>
            <a:picLocks noChangeAspect="1"/>
          </p:cNvPicPr>
          <p:nvPr/>
        </p:nvPicPr>
        <p:blipFill>
          <a:blip r:embed="rId2"/>
          <a:stretch>
            <a:fillRect/>
          </a:stretch>
        </p:blipFill>
        <p:spPr>
          <a:xfrm>
            <a:off x="7299251" y="3843352"/>
            <a:ext cx="4892749" cy="3014647"/>
          </a:xfrm>
          <a:prstGeom prst="rect">
            <a:avLst/>
          </a:prstGeom>
        </p:spPr>
      </p:pic>
      <p:pic>
        <p:nvPicPr>
          <p:cNvPr id="9" name="Рисунок 8">
            <a:extLst>
              <a:ext uri="{FF2B5EF4-FFF2-40B4-BE49-F238E27FC236}">
                <a16:creationId xmlns:a16="http://schemas.microsoft.com/office/drawing/2014/main" id="{2C539D0C-A4E6-4E81-A276-395CD97B3D64}"/>
              </a:ext>
            </a:extLst>
          </p:cNvPr>
          <p:cNvPicPr>
            <a:picLocks noChangeAspect="1"/>
          </p:cNvPicPr>
          <p:nvPr/>
        </p:nvPicPr>
        <p:blipFill>
          <a:blip r:embed="rId3"/>
          <a:stretch>
            <a:fillRect/>
          </a:stretch>
        </p:blipFill>
        <p:spPr>
          <a:xfrm>
            <a:off x="1318436" y="3843352"/>
            <a:ext cx="4012905" cy="3014647"/>
          </a:xfrm>
          <a:prstGeom prst="rect">
            <a:avLst/>
          </a:prstGeom>
        </p:spPr>
      </p:pic>
    </p:spTree>
    <p:extLst>
      <p:ext uri="{BB962C8B-B14F-4D97-AF65-F5344CB8AC3E}">
        <p14:creationId xmlns:p14="http://schemas.microsoft.com/office/powerpoint/2010/main" val="1563726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2D358C-3D7E-4A89-A6F0-12CEE326FF7D}"/>
              </a:ext>
            </a:extLst>
          </p:cNvPr>
          <p:cNvSpPr>
            <a:spLocks noGrp="1"/>
          </p:cNvSpPr>
          <p:nvPr>
            <p:ph type="title"/>
          </p:nvPr>
        </p:nvSpPr>
        <p:spPr>
          <a:xfrm>
            <a:off x="457200" y="702156"/>
            <a:ext cx="11275828"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1.	Операции РЕПО коммерческих банков</a:t>
            </a:r>
          </a:p>
        </p:txBody>
      </p:sp>
      <p:sp>
        <p:nvSpPr>
          <p:cNvPr id="3" name="Объект 2">
            <a:extLst>
              <a:ext uri="{FF2B5EF4-FFF2-40B4-BE49-F238E27FC236}">
                <a16:creationId xmlns:a16="http://schemas.microsoft.com/office/drawing/2014/main" id="{4164B120-4808-4086-9616-733B54EBB11E}"/>
              </a:ext>
            </a:extLst>
          </p:cNvPr>
          <p:cNvSpPr>
            <a:spLocks noGrp="1"/>
          </p:cNvSpPr>
          <p:nvPr>
            <p:ph idx="1"/>
          </p:nvPr>
        </p:nvSpPr>
        <p:spPr>
          <a:xfrm>
            <a:off x="457200" y="2068854"/>
            <a:ext cx="11275828" cy="4284099"/>
          </a:xfrm>
        </p:spPr>
        <p:txBody>
          <a:bodyPr>
            <a:normAutofit/>
          </a:bodyPr>
          <a:lstStyle/>
          <a:p>
            <a:pPr algn="just"/>
            <a:r>
              <a:rPr lang="ru-RU" sz="2000" dirty="0">
                <a:latin typeface="Times New Roman" panose="02020603050405020304" pitchFamily="18" charset="0"/>
                <a:cs typeface="Times New Roman" panose="02020603050405020304" pitchFamily="18" charset="0"/>
              </a:rPr>
              <a:t>Особое место в ряду активных операций занимают операции РЕПО. Они представляют собой совмещение кассовой и срочной сделки с ценными бумагами (чаще всего это ценные бумаги с фиксированным доходом). Это операции по купле/продаже ценных бумаг, предполагающие совершение позднее обратной сделки.</a:t>
            </a:r>
          </a:p>
          <a:p>
            <a:pPr algn="just"/>
            <a:r>
              <a:rPr lang="ru-RU" sz="2000" dirty="0">
                <a:latin typeface="Times New Roman" panose="02020603050405020304" pitchFamily="18" charset="0"/>
                <a:cs typeface="Times New Roman" panose="02020603050405020304" pitchFamily="18" charset="0"/>
              </a:rPr>
              <a:t>Операция РЕПО состоит из двух этапов: продажи и последующей покупки ценных бумаг через определенный срок по заранее установленной цене. </a:t>
            </a:r>
          </a:p>
          <a:p>
            <a:pPr marL="0" indent="0" algn="just">
              <a:buNone/>
            </a:pPr>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Первый этап </a:t>
            </a:r>
            <a:r>
              <a:rPr lang="ru-RU" sz="2000" dirty="0">
                <a:latin typeface="Times New Roman" panose="02020603050405020304" pitchFamily="18" charset="0"/>
                <a:cs typeface="Times New Roman" panose="02020603050405020304" pitchFamily="18" charset="0"/>
              </a:rPr>
              <a:t>– текущая сделка, спот-сделка – это сделка купли-продажи определенного объема ценных бумаг определенного вида, заключенная между определенными участниками на условиях исполнения ее в день заключения сделки. </a:t>
            </a:r>
          </a:p>
          <a:p>
            <a:pPr marL="0" indent="0" algn="just">
              <a:buNone/>
            </a:pPr>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Второй этап </a:t>
            </a:r>
            <a:r>
              <a:rPr lang="ru-RU" sz="2000" dirty="0">
                <a:latin typeface="Times New Roman" panose="02020603050405020304" pitchFamily="18" charset="0"/>
                <a:cs typeface="Times New Roman" panose="02020603050405020304" pitchFamily="18" charset="0"/>
              </a:rPr>
              <a:t>– срочная сделка, сделка форвард – это сделка купли-продажи того же объема ценных бумаг того же вида, заключенная между теми же участниками на условиях исполнения ее в день отличный от дня заключения сделки.</a:t>
            </a:r>
          </a:p>
        </p:txBody>
      </p:sp>
    </p:spTree>
    <p:extLst>
      <p:ext uri="{BB962C8B-B14F-4D97-AF65-F5344CB8AC3E}">
        <p14:creationId xmlns:p14="http://schemas.microsoft.com/office/powerpoint/2010/main" val="1176944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id="{017C0833-B20B-48DE-B946-7852C727019A}"/>
              </a:ext>
            </a:extLst>
          </p:cNvPr>
          <p:cNvSpPr/>
          <p:nvPr/>
        </p:nvSpPr>
        <p:spPr>
          <a:xfrm>
            <a:off x="186070" y="707064"/>
            <a:ext cx="4561368" cy="5964866"/>
          </a:xfrm>
          <a:prstGeom prst="roundRect">
            <a:avLst>
              <a:gd name="adj" fmla="val 61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Сторона, покупающая ценные бумаги в первой части сделки, имеет право использовать их по своему усмотрению (продать, передать в залог), но обязана исполнить свои обязательства во второй части сделки – продать контрагенту в установленный договором срок.</a:t>
            </a:r>
          </a:p>
          <a:p>
            <a:pPr algn="just"/>
            <a:r>
              <a:rPr lang="ru-RU" dirty="0">
                <a:latin typeface="Times New Roman" panose="02020603050405020304" pitchFamily="18" charset="0"/>
                <a:cs typeface="Times New Roman" panose="02020603050405020304" pitchFamily="18" charset="0"/>
              </a:rPr>
              <a:t>Если сторона, выступающая продавцом в первой части сделки, не выполняет своих обязательств в течение срока действия РЕПО, покупатель, как новый владелец актива, может продать его третьей стороне, чтобы компенсировать свои убытки. Таким образом, актив выступает в качестве обеспечения и снижает кредитный риск, который несет покупатель.</a:t>
            </a:r>
          </a:p>
        </p:txBody>
      </p:sp>
      <p:sp>
        <p:nvSpPr>
          <p:cNvPr id="5" name="Прямоугольник: скругленные углы 4">
            <a:extLst>
              <a:ext uri="{FF2B5EF4-FFF2-40B4-BE49-F238E27FC236}">
                <a16:creationId xmlns:a16="http://schemas.microsoft.com/office/drawing/2014/main" id="{38BEE98D-3AC9-470B-B74F-7C570B3A83C6}"/>
              </a:ext>
            </a:extLst>
          </p:cNvPr>
          <p:cNvSpPr/>
          <p:nvPr/>
        </p:nvSpPr>
        <p:spPr>
          <a:xfrm>
            <a:off x="5068186" y="707064"/>
            <a:ext cx="6937744" cy="3221665"/>
          </a:xfrm>
          <a:prstGeom prst="roundRect">
            <a:avLst>
              <a:gd name="adj" fmla="val 62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500" dirty="0">
                <a:solidFill>
                  <a:schemeClr val="tx1"/>
                </a:solidFill>
                <a:latin typeface="Times New Roman" panose="02020603050405020304" pitchFamily="18" charset="0"/>
                <a:cs typeface="Times New Roman" panose="02020603050405020304" pitchFamily="18" charset="0"/>
              </a:rPr>
              <a:t>Разница между ценой, уплаченной покупателем в текущей сделке РЕПО, и суммой, которую он получает в результате срочной сделки, является платой за использование денежных средств, которые он фактически одалживает продавцу. Доходность по сделкам РЕПО указывается в процентах годовых и называется ставкой РЕПО.</a:t>
            </a:r>
          </a:p>
          <a:p>
            <a:pPr algn="just"/>
            <a:r>
              <a:rPr lang="ru-RU" sz="1500" dirty="0">
                <a:solidFill>
                  <a:schemeClr val="tx1"/>
                </a:solidFill>
                <a:latin typeface="Times New Roman" panose="02020603050405020304" pitchFamily="18" charset="0"/>
                <a:cs typeface="Times New Roman" panose="02020603050405020304" pitchFamily="18" charset="0"/>
              </a:rPr>
              <a:t>Как правило, банки приобретают акции компаний на срок до востребования с последующим выкупом этих акций. Эта операция приносит банку прибыль в виде курсовой разницы или маржи, так как цена покупки ценной бумаги всегда ниже цены продажи. Банки осуществляют такие операции только с финансово-устойчивыми клиентами, желающими привлечь денежные средства, но не знающими точно на какой срок, в этом случае они предпочитают операции РЕПО простому кредитованию.</a:t>
            </a:r>
          </a:p>
        </p:txBody>
      </p:sp>
      <p:sp>
        <p:nvSpPr>
          <p:cNvPr id="6" name="Прямоугольник 5">
            <a:extLst>
              <a:ext uri="{FF2B5EF4-FFF2-40B4-BE49-F238E27FC236}">
                <a16:creationId xmlns:a16="http://schemas.microsoft.com/office/drawing/2014/main" id="{E8C35D07-F624-4207-A276-A94682640ACE}"/>
              </a:ext>
            </a:extLst>
          </p:cNvPr>
          <p:cNvSpPr/>
          <p:nvPr/>
        </p:nvSpPr>
        <p:spPr>
          <a:xfrm>
            <a:off x="5068186" y="4056321"/>
            <a:ext cx="6937744" cy="256776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500" dirty="0">
                <a:solidFill>
                  <a:schemeClr val="tx1"/>
                </a:solidFill>
                <a:latin typeface="Times New Roman" panose="02020603050405020304" pitchFamily="18" charset="0"/>
                <a:cs typeface="Times New Roman" panose="02020603050405020304" pitchFamily="18" charset="0"/>
              </a:rPr>
              <a:t>Механизм операций РЕПО предполагает переход права собственности на ценные бумаги, что сокращает кредитный риск по данному виду операций по сравнению с депозитом или обеспеченным кредитом и делает более простым разрешение ситуаций при неисполнении обязательств одной из сторон. Операции РЕПО как инструмент денежно-кредитной политики активно используются центральными банками, которые могут проводить их для предоставления ликвидности или для абсорбирования избыточной ликвидности. Большинство центральных банков используют аукционы РЕПО для управления совокупным объемом ликвидности.</a:t>
            </a:r>
          </a:p>
          <a:p>
            <a:pPr algn="just"/>
            <a:r>
              <a:rPr lang="ru-RU" sz="1500" dirty="0">
                <a:solidFill>
                  <a:schemeClr val="tx1"/>
                </a:solidFill>
                <a:latin typeface="Times New Roman" panose="02020603050405020304" pitchFamily="18" charset="0"/>
                <a:cs typeface="Times New Roman" panose="02020603050405020304" pitchFamily="18" charset="0"/>
              </a:rPr>
              <a:t>Многие центральные банки предлагают операции РЕПО постоянного действия.</a:t>
            </a:r>
          </a:p>
        </p:txBody>
      </p:sp>
    </p:spTree>
    <p:extLst>
      <p:ext uri="{BB962C8B-B14F-4D97-AF65-F5344CB8AC3E}">
        <p14:creationId xmlns:p14="http://schemas.microsoft.com/office/powerpoint/2010/main" val="2174985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AD05F26-3FF4-4CCF-A565-0A73C9F5F521}"/>
              </a:ext>
            </a:extLst>
          </p:cNvPr>
          <p:cNvSpPr/>
          <p:nvPr/>
        </p:nvSpPr>
        <p:spPr>
          <a:xfrm>
            <a:off x="393405" y="818707"/>
            <a:ext cx="3747976" cy="5805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В рамках реализации денежно-кредитной политики операции РЕПО Банка России проводятся в целях предоставления рублевой ликвидности коммерческим банкам. Они представляют собой покупку Банком России у кредитной организации ценных бумаг за рубли с последующей их продажей в определенную дату.</a:t>
            </a:r>
          </a:p>
          <a:p>
            <a:pPr algn="just"/>
            <a:r>
              <a:rPr lang="ru-RU" dirty="0">
                <a:latin typeface="Times New Roman" panose="02020603050405020304" pitchFamily="18" charset="0"/>
                <a:cs typeface="Times New Roman" panose="02020603050405020304" pitchFamily="18" charset="0"/>
              </a:rPr>
              <a:t>При структурном дефиците ликвидности Банк России использует регулярное проведение еженедельных аукционов РЕПО в качестве основного инструмента управления ликвидностью. При структурном профиците ликвидности на регулярной основе аукционы РЕПО не проводятся.</a:t>
            </a:r>
          </a:p>
        </p:txBody>
      </p:sp>
      <p:sp>
        <p:nvSpPr>
          <p:cNvPr id="3" name="Прямоугольник: скругленные углы 2">
            <a:extLst>
              <a:ext uri="{FF2B5EF4-FFF2-40B4-BE49-F238E27FC236}">
                <a16:creationId xmlns:a16="http://schemas.microsoft.com/office/drawing/2014/main" id="{D553F5DF-D089-4D48-AA30-829D253DBB39}"/>
              </a:ext>
            </a:extLst>
          </p:cNvPr>
          <p:cNvSpPr/>
          <p:nvPr/>
        </p:nvSpPr>
        <p:spPr>
          <a:xfrm>
            <a:off x="4396561" y="818707"/>
            <a:ext cx="7402033" cy="2392326"/>
          </a:xfrm>
          <a:prstGeom prst="roundRect">
            <a:avLst>
              <a:gd name="adj" fmla="val 6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Как в условиях структурного дефицита ликвидности, так и в условиях структурного профицита ликвидности Банк России может проводить аукционы РЕПО «тонкой настройки» на срок от одного до шести дней, а также предоставляет банкам возможность использования операций РЕПО постоянного действия.</a:t>
            </a:r>
          </a:p>
          <a:p>
            <a:pPr algn="just"/>
            <a:r>
              <a:rPr lang="ru-RU" sz="1600" dirty="0">
                <a:solidFill>
                  <a:schemeClr val="tx1"/>
                </a:solidFill>
                <a:latin typeface="Times New Roman" panose="02020603050405020304" pitchFamily="18" charset="0"/>
                <a:cs typeface="Times New Roman" panose="02020603050405020304" pitchFamily="18" charset="0"/>
              </a:rPr>
              <a:t>Операции обратного модифицированного РЕПО, представляющие собой продажу Банком России кредитной организации ценных бумаг с последующей их покупкой, применялись для абсорбирования избыточной ликвидности в 2003–2004 гг.</a:t>
            </a:r>
          </a:p>
        </p:txBody>
      </p:sp>
      <p:sp>
        <p:nvSpPr>
          <p:cNvPr id="4" name="Прямоугольник: скругленные верхние углы 3">
            <a:extLst>
              <a:ext uri="{FF2B5EF4-FFF2-40B4-BE49-F238E27FC236}">
                <a16:creationId xmlns:a16="http://schemas.microsoft.com/office/drawing/2014/main" id="{B6031752-0DA5-4DD8-AFF0-A5373E850254}"/>
              </a:ext>
            </a:extLst>
          </p:cNvPr>
          <p:cNvSpPr/>
          <p:nvPr/>
        </p:nvSpPr>
        <p:spPr>
          <a:xfrm>
            <a:off x="4396562" y="3429000"/>
            <a:ext cx="7402032" cy="3195083"/>
          </a:xfrm>
          <a:prstGeom prst="round2Same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500" dirty="0">
                <a:solidFill>
                  <a:schemeClr val="tx1"/>
                </a:solidFill>
                <a:latin typeface="Times New Roman" panose="02020603050405020304" pitchFamily="18" charset="0"/>
                <a:cs typeface="Times New Roman" panose="02020603050405020304" pitchFamily="18" charset="0"/>
              </a:rPr>
              <a:t>Операции РЕПО могут применяться центральными банками для предоставления ликвидности кредитным организациям в рамках выполнения различных других, отличных от реализации денежно-кредитной политики, функций. Так, Банк России может покупать у кредитной организации ценные бумаги не только за рубли, но и за иностранную валюту. В 2014–2017 гг. в рамках функции по поддержанию финансовой стабильности банковской системы страны Банк России использовал операции РЕПО для обеспечения кредитных организаций долларовой ликвидностью в ситуации, когда доступ к ней оказался затруднен по не зависящим от кредитных организаций причинам. Введенный с 1 сентября 2017 г. механизм предоставления кредитным организациям рублевой ликвидности в экстренных случаях (МЭПЛ12) также может быть реализован через операции РЕПО.</a:t>
            </a:r>
          </a:p>
        </p:txBody>
      </p:sp>
    </p:spTree>
    <p:extLst>
      <p:ext uri="{BB962C8B-B14F-4D97-AF65-F5344CB8AC3E}">
        <p14:creationId xmlns:p14="http://schemas.microsoft.com/office/powerpoint/2010/main" val="3068082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противолежащие углы 1">
            <a:extLst>
              <a:ext uri="{FF2B5EF4-FFF2-40B4-BE49-F238E27FC236}">
                <a16:creationId xmlns:a16="http://schemas.microsoft.com/office/drawing/2014/main" id="{B0FFD88E-4458-4A5A-8C7F-7108E13627FA}"/>
              </a:ext>
            </a:extLst>
          </p:cNvPr>
          <p:cNvSpPr/>
          <p:nvPr/>
        </p:nvSpPr>
        <p:spPr>
          <a:xfrm>
            <a:off x="313661" y="733646"/>
            <a:ext cx="3795823" cy="5901070"/>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Times New Roman" panose="02020603050405020304" pitchFamily="18" charset="0"/>
                <a:cs typeface="Times New Roman" panose="02020603050405020304" pitchFamily="18" charset="0"/>
              </a:rPr>
              <a:t>Операции РЕПО Банка России проводятся только с российскими кредитными организациями. Требования к кредитным организациям, которым предоставляется доступ к операциям РЕПО, установлены Указанием Банка России от 13.12.2012 г. № 2936-У «О требованиях к кредитным организациям, с которыми Банк России совершает сделки РЕПО». Банк России устанавливает следующие условия заключения сделок РЕПО: дату заключения сделок, срок РЕПО, даты продажи и последующей покупки ценных бумаг, процентную ставку. Операции РЕПО Банка России проводятся на организованных торгах на Московской бирже и Санкт-Петербургской валютной бирже, а также на неорганизованных торгах с использованием информационной системы Bloomberg.</a:t>
            </a:r>
          </a:p>
        </p:txBody>
      </p:sp>
      <p:sp>
        <p:nvSpPr>
          <p:cNvPr id="3" name="Прямоугольник 2">
            <a:extLst>
              <a:ext uri="{FF2B5EF4-FFF2-40B4-BE49-F238E27FC236}">
                <a16:creationId xmlns:a16="http://schemas.microsoft.com/office/drawing/2014/main" id="{70A77870-55E0-4A5A-9252-5666A4D1DB8D}"/>
              </a:ext>
            </a:extLst>
          </p:cNvPr>
          <p:cNvSpPr/>
          <p:nvPr/>
        </p:nvSpPr>
        <p:spPr>
          <a:xfrm>
            <a:off x="4268972" y="733645"/>
            <a:ext cx="7464056" cy="3333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По операциям РЕПО Банка России принимаются ценные бумаги, которые входят в ломбардный список Банка России, для которых установлены начальные значения дисконта меньше 100 %. Перечень ценных бумаг ежедневно раскрывается на сайте Банка России. По операциям РЕПО не принимаются ценные бумаги, эмитированные кредитной организацией, заключающей сделку, или другими связанными с ней финансовыми организациями, а также ценные бумаги, в отношении которых кредитная организация, заключающая сделку, выступает гарантом (поручителем). При заключении сделок </a:t>
            </a:r>
            <a:r>
              <a:rPr lang="ru-RU" sz="1600" dirty="0">
                <a:latin typeface="Times New Roman" panose="02020603050405020304" pitchFamily="18" charset="0"/>
                <a:cs typeface="Times New Roman" panose="02020603050405020304" pitchFamily="18" charset="0"/>
              </a:rPr>
              <a:t>РЕПО</a:t>
            </a:r>
            <a:r>
              <a:rPr lang="ru-RU" dirty="0">
                <a:latin typeface="Times New Roman" panose="02020603050405020304" pitchFamily="18" charset="0"/>
                <a:cs typeface="Times New Roman" panose="02020603050405020304" pitchFamily="18" charset="0"/>
              </a:rPr>
              <a:t> у кредитных организаций есть возможность подавать заявки без указания конкретных выпусков ценных бумаг, а работать с корзиной ценных бумаг, предоставляемых для проведения расчетов.</a:t>
            </a:r>
          </a:p>
        </p:txBody>
      </p:sp>
      <p:sp>
        <p:nvSpPr>
          <p:cNvPr id="4" name="Прямоугольник: усеченные противолежащие углы 3">
            <a:extLst>
              <a:ext uri="{FF2B5EF4-FFF2-40B4-BE49-F238E27FC236}">
                <a16:creationId xmlns:a16="http://schemas.microsoft.com/office/drawing/2014/main" id="{26E504DD-D256-487F-8FEA-D36A7FA08774}"/>
              </a:ext>
            </a:extLst>
          </p:cNvPr>
          <p:cNvSpPr/>
          <p:nvPr/>
        </p:nvSpPr>
        <p:spPr>
          <a:xfrm>
            <a:off x="4268972" y="4231758"/>
            <a:ext cx="7464056" cy="2488019"/>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Times New Roman" panose="02020603050405020304" pitchFamily="18" charset="0"/>
                <a:cs typeface="Times New Roman" panose="02020603050405020304" pitchFamily="18" charset="0"/>
              </a:rPr>
              <a:t>При заключении сделок РЕПО с расчетами, клирингом и управлением обеспечением в небанковской кредитной организации АО «Национальный расчетный депозитарий» (НКО АО НРД) у кредитной организации существует возможность замены ценных бумаг по открытым сделкам РЕПО в течение срока РЕПО.</a:t>
            </a:r>
          </a:p>
          <a:p>
            <a:pPr algn="ctr"/>
            <a:r>
              <a:rPr lang="ru-RU" sz="1600" dirty="0">
                <a:solidFill>
                  <a:schemeClr val="tx1"/>
                </a:solidFill>
                <a:latin typeface="Times New Roman" panose="02020603050405020304" pitchFamily="18" charset="0"/>
                <a:cs typeface="Times New Roman" panose="02020603050405020304" pitchFamily="18" charset="0"/>
              </a:rPr>
              <a:t>Можно сказать, что рынок РЕПО представляет собой готовый рынок обеспечения, который позволяет центральным банкам более эффективно проводить денежно-кредитную политику в нормальных рыночных условиях и более оперативно действовать в качестве кредиторов последней инстанции в кризисные периоды.</a:t>
            </a:r>
          </a:p>
        </p:txBody>
      </p:sp>
    </p:spTree>
    <p:extLst>
      <p:ext uri="{BB962C8B-B14F-4D97-AF65-F5344CB8AC3E}">
        <p14:creationId xmlns:p14="http://schemas.microsoft.com/office/powerpoint/2010/main" val="2165545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413C2FF-0003-4861-9A29-6D4B5DEA9F31}"/>
              </a:ext>
            </a:extLst>
          </p:cNvPr>
          <p:cNvSpPr/>
          <p:nvPr/>
        </p:nvSpPr>
        <p:spPr>
          <a:xfrm>
            <a:off x="419986" y="813391"/>
            <a:ext cx="11355572" cy="27272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Банк России для управления рисками по операциям РЕПО использует дисконты, устанавливаемые индивидуально для каждой принимаемой ценной бумаги. При установлении дисконтов по ценной бумаге учитывается ее кредитное качество, уровень ликвидности, а также иные особенности ценной бумаги. Банк России устанавливает начальный, верхний предельный и нижний предельный дисконты, а также ежедневно рассчитывает текущие дисконты по операциям РЕПО на сроки свыше одного дня. Начальный дисконт применяется для расчета общей стоимости ценных бумаг, которые кредитная организация должна передать Банку России по первой части сделки РЕПО за предоставленные ей денежные средства. Ценная бумага не принимается по операциям РЕПО, если начальный дисконт по ней установлен равным 100 %. В течение всего срока РЕПО Банк России ежедневно осуществляет переоценку переданных ценных бумаг и рассчитывает текущий дисконт. Устанавливаемые верхний предельный и нижний предельный дисконты определяют приемлемое соотношение между стоимостью переданных ценных бумаг и объемом денежных средств по РЕПО.</a:t>
            </a:r>
          </a:p>
        </p:txBody>
      </p:sp>
      <p:sp>
        <p:nvSpPr>
          <p:cNvPr id="3" name="Прямоугольник: скругленные противолежащие углы 2">
            <a:extLst>
              <a:ext uri="{FF2B5EF4-FFF2-40B4-BE49-F238E27FC236}">
                <a16:creationId xmlns:a16="http://schemas.microsoft.com/office/drawing/2014/main" id="{AFB80B82-AAD0-4DBC-82BC-E5E344D5C155}"/>
              </a:ext>
            </a:extLst>
          </p:cNvPr>
          <p:cNvSpPr/>
          <p:nvPr/>
        </p:nvSpPr>
        <p:spPr>
          <a:xfrm>
            <a:off x="416443" y="3763926"/>
            <a:ext cx="11359116" cy="200955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Таким образом, при нахождении рассчитанного текущего дисконта в интервале между верхним предельным и нижним предельным дисконтом не требуется дополнительного внесения или, наоборот, возврата ценных бумаг (возврата или дополнительного внесения денежных средств), ни у кого не возникает обязательств по внесению компенсационных взносов.</a:t>
            </a:r>
          </a:p>
        </p:txBody>
      </p:sp>
    </p:spTree>
    <p:extLst>
      <p:ext uri="{BB962C8B-B14F-4D97-AF65-F5344CB8AC3E}">
        <p14:creationId xmlns:p14="http://schemas.microsoft.com/office/powerpoint/2010/main" val="1988241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8CABCB1-78AE-482C-AC89-1729449B49B6}"/>
              </a:ext>
            </a:extLst>
          </p:cNvPr>
          <p:cNvSpPr/>
          <p:nvPr/>
        </p:nvSpPr>
        <p:spPr>
          <a:xfrm>
            <a:off x="356190" y="717698"/>
            <a:ext cx="4529470" cy="56458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По сделкам РЕПО, заключенным на организованных торгах, при превышении текущим дисконтом верхнего предельного дисконта у Банка России возникает обязательство по внесению компенсационного взноса ценными бумагами, а если текущий дисконт становится меньше нижнего предельного дисконта, у контрагента Банка России возникает обязательство по внесению компенсационного взноса в денежной форме.</a:t>
            </a:r>
          </a:p>
        </p:txBody>
      </p:sp>
      <p:sp>
        <p:nvSpPr>
          <p:cNvPr id="3" name="Прямоугольник: скругленные углы 2">
            <a:extLst>
              <a:ext uri="{FF2B5EF4-FFF2-40B4-BE49-F238E27FC236}">
                <a16:creationId xmlns:a16="http://schemas.microsoft.com/office/drawing/2014/main" id="{651B51FE-A0A4-4D95-B730-264EBD4AE55B}"/>
              </a:ext>
            </a:extLst>
          </p:cNvPr>
          <p:cNvSpPr/>
          <p:nvPr/>
        </p:nvSpPr>
        <p:spPr>
          <a:xfrm>
            <a:off x="5284381" y="717698"/>
            <a:ext cx="6551429" cy="5645888"/>
          </a:xfrm>
          <a:prstGeom prst="roundRect">
            <a:avLst>
              <a:gd name="adj" fmla="val 1978"/>
            </a:avLst>
          </a:prstGeom>
          <a:solidFill>
            <a:schemeClr val="bg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По сделкам РЕПО, заключенным на неорганизованных торгах с использованием информационной системы Bloomberg с расчетами, клирингом и управлением обеспечением в НКО АО НРД, все компенсационные взносы уплачиваются в первую очередь ценными бумагами, а денежные средства используются для уплаты компенсационных взносов только при отсутствии достаточного количества ценных бумаг, доступных для урегулирования обязательств. Кроме того, операции РЕПО, проводимые на неорганизованных торгах с использованием информационной системы Bloomberg и расчетами, клирингом и управлением обеспечением в НКО АО НРД, имеют следующие особенности: переоценка ценных бумаг осуществляется не по каждой сделке в отдельности, а по всему пулу сделок каждого контрагента Банка России, при этом используются значения начальных дисконтов, установленные Банком России на утро текущего дня.</a:t>
            </a:r>
          </a:p>
        </p:txBody>
      </p:sp>
    </p:spTree>
    <p:extLst>
      <p:ext uri="{BB962C8B-B14F-4D97-AF65-F5344CB8AC3E}">
        <p14:creationId xmlns:p14="http://schemas.microsoft.com/office/powerpoint/2010/main" val="3908829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6D9F60-C099-4677-83A3-1C98351CD34C}"/>
              </a:ext>
            </a:extLst>
          </p:cNvPr>
          <p:cNvSpPr>
            <a:spLocks noGrp="1"/>
          </p:cNvSpPr>
          <p:nvPr>
            <p:ph type="title"/>
          </p:nvPr>
        </p:nvSpPr>
        <p:spPr>
          <a:xfrm>
            <a:off x="451884" y="729658"/>
            <a:ext cx="11291775" cy="988332"/>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Операции РЕПО постоянного действия служат решению двух задач:</a:t>
            </a:r>
          </a:p>
        </p:txBody>
      </p:sp>
      <p:sp>
        <p:nvSpPr>
          <p:cNvPr id="3" name="Объект 2">
            <a:extLst>
              <a:ext uri="{FF2B5EF4-FFF2-40B4-BE49-F238E27FC236}">
                <a16:creationId xmlns:a16="http://schemas.microsoft.com/office/drawing/2014/main" id="{3583600C-40D1-4079-978A-D88AF2F8A28F}"/>
              </a:ext>
            </a:extLst>
          </p:cNvPr>
          <p:cNvSpPr>
            <a:spLocks noGrp="1"/>
          </p:cNvSpPr>
          <p:nvPr>
            <p:ph sz="half" idx="1"/>
          </p:nvPr>
        </p:nvSpPr>
        <p:spPr>
          <a:xfrm>
            <a:off x="448341" y="2036615"/>
            <a:ext cx="5123120" cy="3354091"/>
          </a:xfrm>
        </p:spPr>
        <p:txBody>
          <a:bodyPr>
            <a:normAutofit fontScale="85000" lnSpcReduction="10000"/>
          </a:bodyPr>
          <a:lstStyle/>
          <a:p>
            <a:pPr algn="just"/>
            <a:r>
              <a:rPr lang="ru-RU" sz="1600" dirty="0">
                <a:latin typeface="Times New Roman" panose="02020603050405020304" pitchFamily="18" charset="0"/>
                <a:cs typeface="Times New Roman" panose="02020603050405020304" pitchFamily="18" charset="0"/>
              </a:rPr>
              <a:t>Установленная по ним фиксированная процентная ставка (в настоящее время – ключевая ставка плюс один процентный пункт) формирует верхнюю границу процентного коридора, т. е. коридора, в котором могут колебаться ставки сегмента «овернайт» межбанковского рынка;</a:t>
            </a:r>
          </a:p>
        </p:txBody>
      </p:sp>
      <p:sp>
        <p:nvSpPr>
          <p:cNvPr id="4" name="Объект 3">
            <a:extLst>
              <a:ext uri="{FF2B5EF4-FFF2-40B4-BE49-F238E27FC236}">
                <a16:creationId xmlns:a16="http://schemas.microsoft.com/office/drawing/2014/main" id="{76434BA5-6B39-4E14-B31F-1ED654B6723E}"/>
              </a:ext>
            </a:extLst>
          </p:cNvPr>
          <p:cNvSpPr>
            <a:spLocks noGrp="1"/>
          </p:cNvSpPr>
          <p:nvPr>
            <p:ph sz="half" idx="2"/>
          </p:nvPr>
        </p:nvSpPr>
        <p:spPr>
          <a:xfrm>
            <a:off x="5475767" y="2036617"/>
            <a:ext cx="6267892" cy="3593324"/>
          </a:xfrm>
        </p:spPr>
        <p:txBody>
          <a:bodyPr>
            <a:normAutofit fontScale="85000" lnSpcReduction="10000"/>
          </a:bodyPr>
          <a:lstStyle/>
          <a:p>
            <a:pPr algn="just"/>
            <a:r>
              <a:rPr lang="ru-RU" dirty="0">
                <a:latin typeface="Times New Roman" panose="02020603050405020304" pitchFamily="18" charset="0"/>
                <a:cs typeface="Times New Roman" panose="02020603050405020304" pitchFamily="18" charset="0"/>
              </a:rPr>
              <a:t>Эти операции позволяют кредитным организациям, которые по каким-то причинам не смогли найти средства на денежном рынке, получить ликвидность у Банка России на срок один день под обеспечение ценными бумагами. Соответствующие сделки РЕПО могут быть заключены по заявке кредитной организации, направленной в Банк России через Московскую биржу, Санкт-Петербургскую валютную биржу, а также через информационную систему Bloomberg. Заявки кредитных организаций в случае соответствия указанных в них параметров выставляемым условиям и при наличии ценных бумаг в необходимом объеме удовлетворяются в полном объеме. Кредитные организации могут обращаться к инструменту ежедневно в установленное Банком России время. Информация о параметрах проведения операций РЕПО постоянного действия (по фиксированной ставке), а также итоги их проведения ежедневно публикуются на сайте Банка России.</a:t>
            </a:r>
          </a:p>
        </p:txBody>
      </p:sp>
      <p:sp>
        <p:nvSpPr>
          <p:cNvPr id="5" name="Прямоугольник: скругленные противолежащие углы 4">
            <a:extLst>
              <a:ext uri="{FF2B5EF4-FFF2-40B4-BE49-F238E27FC236}">
                <a16:creationId xmlns:a16="http://schemas.microsoft.com/office/drawing/2014/main" id="{3952001A-8323-41E1-8339-14E055C2287E}"/>
              </a:ext>
            </a:extLst>
          </p:cNvPr>
          <p:cNvSpPr/>
          <p:nvPr/>
        </p:nvSpPr>
        <p:spPr>
          <a:xfrm>
            <a:off x="691116" y="5709684"/>
            <a:ext cx="11052543" cy="79744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Таким образом, основными участниками по операциям РЕПО могут выступать как центральные, так и коммерческие банки.</a:t>
            </a:r>
          </a:p>
        </p:txBody>
      </p:sp>
    </p:spTree>
    <p:extLst>
      <p:ext uri="{BB962C8B-B14F-4D97-AF65-F5344CB8AC3E}">
        <p14:creationId xmlns:p14="http://schemas.microsoft.com/office/powerpoint/2010/main" val="3434165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A14315-AAE3-4AB9-907B-9833FA6295B2}"/>
              </a:ext>
            </a:extLst>
          </p:cNvPr>
          <p:cNvSpPr>
            <a:spLocks noGrp="1"/>
          </p:cNvSpPr>
          <p:nvPr>
            <p:ph type="title"/>
          </p:nvPr>
        </p:nvSpPr>
        <p:spPr>
          <a:xfrm>
            <a:off x="435935" y="702156"/>
            <a:ext cx="11323673"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2. Инвестиционные операции коммерческого банка.</a:t>
            </a:r>
          </a:p>
        </p:txBody>
      </p:sp>
      <p:sp>
        <p:nvSpPr>
          <p:cNvPr id="3" name="Объект 2">
            <a:extLst>
              <a:ext uri="{FF2B5EF4-FFF2-40B4-BE49-F238E27FC236}">
                <a16:creationId xmlns:a16="http://schemas.microsoft.com/office/drawing/2014/main" id="{B49F2393-F275-4767-A6E0-98A96797A646}"/>
              </a:ext>
            </a:extLst>
          </p:cNvPr>
          <p:cNvSpPr>
            <a:spLocks noGrp="1"/>
          </p:cNvSpPr>
          <p:nvPr>
            <p:ph idx="1"/>
          </p:nvPr>
        </p:nvSpPr>
        <p:spPr>
          <a:xfrm>
            <a:off x="435935" y="2180496"/>
            <a:ext cx="11323673" cy="3678303"/>
          </a:xfrm>
        </p:spPr>
        <p:txBody>
          <a:bodyPr>
            <a:normAutofit/>
          </a:bodyPr>
          <a:lstStyle/>
          <a:p>
            <a:pPr algn="just"/>
            <a:r>
              <a:rPr lang="ru-RU"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Инвестиции</a:t>
            </a:r>
            <a:r>
              <a:rPr lang="ru-RU" sz="2000" dirty="0">
                <a:latin typeface="Times New Roman" panose="02020603050405020304" pitchFamily="18" charset="0"/>
                <a:cs typeface="Times New Roman" panose="02020603050405020304" pitchFamily="18" charset="0"/>
              </a:rPr>
              <a:t> - долгосрочные вложения средств в промышленность, сельское хозяйство и другие отрасли экономики внутри страны и за границей в целях получения прибыли. Прямые инвестиции представляют собой непосредственное вложение средств в производство, приобретение реальных активов, портфельные - форма покупки ценных бумаг (портфель ценных бумаг) или предоставления денежных средств в долгосрочную ссуду (портфель ссуд). Специфика осуществления частных, государственных, а также иностранных инвестиций регулируется в инвестиционном законодательстве, определяющем основные виды инвестиционной деятельности отдельных хозяйственных образований и защищающем права инвесторов.</a:t>
            </a:r>
          </a:p>
        </p:txBody>
      </p:sp>
    </p:spTree>
    <p:extLst>
      <p:ext uri="{BB962C8B-B14F-4D97-AF65-F5344CB8AC3E}">
        <p14:creationId xmlns:p14="http://schemas.microsoft.com/office/powerpoint/2010/main" val="2333890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77E760F0-37AB-416D-930B-A196EC52A8D6}"/>
              </a:ext>
            </a:extLst>
          </p:cNvPr>
          <p:cNvSpPr/>
          <p:nvPr/>
        </p:nvSpPr>
        <p:spPr>
          <a:xfrm>
            <a:off x="434163" y="717697"/>
            <a:ext cx="11323674" cy="108452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Операции РЕПО по своему экономическому содержанию являются аналогом кредитной сделки под залог ценных бумаг. На межбанковском рынке операции РЕПО проводятся без участия регулятора.</a:t>
            </a:r>
          </a:p>
        </p:txBody>
      </p:sp>
      <p:sp>
        <p:nvSpPr>
          <p:cNvPr id="6" name="Прямоугольник: усеченные противолежащие углы 5">
            <a:extLst>
              <a:ext uri="{FF2B5EF4-FFF2-40B4-BE49-F238E27FC236}">
                <a16:creationId xmlns:a16="http://schemas.microsoft.com/office/drawing/2014/main" id="{8B11C187-D6D1-46BB-A7A1-7E34575A887B}"/>
              </a:ext>
            </a:extLst>
          </p:cNvPr>
          <p:cNvSpPr/>
          <p:nvPr/>
        </p:nvSpPr>
        <p:spPr>
          <a:xfrm>
            <a:off x="434164" y="1977655"/>
            <a:ext cx="5328684" cy="467300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Кроме того, сделки типа РЕПО активно используются в биржевой торговле, чтобы у клиентов брокеров была возможность открывать короткие позиции, т. е. продавать те ценные бумаги, которых у них в наличии нет. Через сделку РЕПО необходимые бумаги одалживаются и затем продаются. После проведения обратной сделки (закрытия позиции) ценные бумаги возвращаются прежнему собственнику, и, таким образом, совершается срочная часть (второй этап) по договору РЕПО. По аналогии можно увеличить объем инвестиций в ценные бумаги.</a:t>
            </a:r>
          </a:p>
        </p:txBody>
      </p:sp>
      <p:pic>
        <p:nvPicPr>
          <p:cNvPr id="7" name="Рисунок 6">
            <a:extLst>
              <a:ext uri="{FF2B5EF4-FFF2-40B4-BE49-F238E27FC236}">
                <a16:creationId xmlns:a16="http://schemas.microsoft.com/office/drawing/2014/main" id="{8F49B1C8-BF3F-4E7B-9DBB-5229D8068DCB}"/>
              </a:ext>
            </a:extLst>
          </p:cNvPr>
          <p:cNvPicPr>
            <a:picLocks noChangeAspect="1"/>
          </p:cNvPicPr>
          <p:nvPr/>
        </p:nvPicPr>
        <p:blipFill>
          <a:blip r:embed="rId2"/>
          <a:stretch>
            <a:fillRect/>
          </a:stretch>
        </p:blipFill>
        <p:spPr>
          <a:xfrm>
            <a:off x="6096000" y="2503968"/>
            <a:ext cx="5661835" cy="3429000"/>
          </a:xfrm>
          <a:prstGeom prst="rect">
            <a:avLst/>
          </a:prstGeom>
        </p:spPr>
      </p:pic>
    </p:spTree>
    <p:extLst>
      <p:ext uri="{BB962C8B-B14F-4D97-AF65-F5344CB8AC3E}">
        <p14:creationId xmlns:p14="http://schemas.microsoft.com/office/powerpoint/2010/main" val="37491907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8D1D3A-81F1-4D42-B7AD-F2564405BCFD}"/>
              </a:ext>
            </a:extLst>
          </p:cNvPr>
          <p:cNvSpPr>
            <a:spLocks noGrp="1"/>
          </p:cNvSpPr>
          <p:nvPr>
            <p:ph type="title"/>
          </p:nvPr>
        </p:nvSpPr>
        <p:spPr>
          <a:xfrm>
            <a:off x="467832" y="729658"/>
            <a:ext cx="11259879" cy="1136356"/>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По способу исполнения выделяют два классических вида сделок РЕПО, для них процентные ставки устанавливаются на весь срок сделки:</a:t>
            </a:r>
          </a:p>
        </p:txBody>
      </p:sp>
      <p:sp>
        <p:nvSpPr>
          <p:cNvPr id="3" name="Объект 2">
            <a:extLst>
              <a:ext uri="{FF2B5EF4-FFF2-40B4-BE49-F238E27FC236}">
                <a16:creationId xmlns:a16="http://schemas.microsoft.com/office/drawing/2014/main" id="{3E5E8D5A-62C7-4932-A6D1-9164ED0B7068}"/>
              </a:ext>
            </a:extLst>
          </p:cNvPr>
          <p:cNvSpPr>
            <a:spLocks noGrp="1"/>
          </p:cNvSpPr>
          <p:nvPr>
            <p:ph sz="half" idx="1"/>
          </p:nvPr>
        </p:nvSpPr>
        <p:spPr/>
        <p:txBody>
          <a:bodyPr/>
          <a:lstStyle/>
          <a:p>
            <a:pPr algn="just"/>
            <a:r>
              <a:rPr lang="ru-RU" dirty="0">
                <a:latin typeface="Times New Roman" panose="02020603050405020304" pitchFamily="18" charset="0"/>
                <a:cs typeface="Times New Roman" panose="02020603050405020304" pitchFamily="18" charset="0"/>
              </a:rPr>
              <a:t>прямое РЕПО – сделка по продаже с обязательством выкупа (получение денег в обмен на ценные бумаги);</a:t>
            </a:r>
          </a:p>
        </p:txBody>
      </p:sp>
      <p:sp>
        <p:nvSpPr>
          <p:cNvPr id="4" name="Объект 3">
            <a:extLst>
              <a:ext uri="{FF2B5EF4-FFF2-40B4-BE49-F238E27FC236}">
                <a16:creationId xmlns:a16="http://schemas.microsoft.com/office/drawing/2014/main" id="{62746684-6FD5-4337-ACAA-E4986859BA0F}"/>
              </a:ext>
            </a:extLst>
          </p:cNvPr>
          <p:cNvSpPr>
            <a:spLocks noGrp="1"/>
          </p:cNvSpPr>
          <p:nvPr>
            <p:ph sz="half" idx="2"/>
          </p:nvPr>
        </p:nvSpPr>
        <p:spPr/>
        <p:txBody>
          <a:bodyPr/>
          <a:lstStyle/>
          <a:p>
            <a:pPr algn="just"/>
            <a:r>
              <a:rPr lang="ru-RU" dirty="0">
                <a:latin typeface="Times New Roman" panose="02020603050405020304" pitchFamily="18" charset="0"/>
                <a:cs typeface="Times New Roman" panose="02020603050405020304" pitchFamily="18" charset="0"/>
              </a:rPr>
              <a:t>обратное РЕПО (от англ. – </a:t>
            </a:r>
            <a:r>
              <a:rPr lang="ru-RU" dirty="0" err="1">
                <a:latin typeface="Times New Roman" panose="02020603050405020304" pitchFamily="18" charset="0"/>
                <a:cs typeface="Times New Roman" panose="02020603050405020304" pitchFamily="18" charset="0"/>
              </a:rPr>
              <a:t>reverse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repo</a:t>
            </a:r>
            <a:r>
              <a:rPr lang="ru-RU" dirty="0">
                <a:latin typeface="Times New Roman" panose="02020603050405020304" pitchFamily="18" charset="0"/>
                <a:cs typeface="Times New Roman" panose="02020603050405020304" pitchFamily="18" charset="0"/>
              </a:rPr>
              <a:t>) – сделка по покупке с обязательством продажи (получение ценных бумаг в обмен на деньги).</a:t>
            </a:r>
          </a:p>
        </p:txBody>
      </p:sp>
    </p:spTree>
    <p:extLst>
      <p:ext uri="{BB962C8B-B14F-4D97-AF65-F5344CB8AC3E}">
        <p14:creationId xmlns:p14="http://schemas.microsoft.com/office/powerpoint/2010/main" val="1411949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C1C3AA-CDC4-45F9-BB4B-29D65A37A440}"/>
              </a:ext>
            </a:extLst>
          </p:cNvPr>
          <p:cNvSpPr>
            <a:spLocks noGrp="1"/>
          </p:cNvSpPr>
          <p:nvPr>
            <p:ph type="title"/>
          </p:nvPr>
        </p:nvSpPr>
        <p:spPr>
          <a:xfrm>
            <a:off x="451883" y="702156"/>
            <a:ext cx="11307725"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В действующей практике реализуются следующие варианты сделок РЕПО:</a:t>
            </a:r>
          </a:p>
        </p:txBody>
      </p:sp>
      <p:sp>
        <p:nvSpPr>
          <p:cNvPr id="5" name="Объект 4">
            <a:extLst>
              <a:ext uri="{FF2B5EF4-FFF2-40B4-BE49-F238E27FC236}">
                <a16:creationId xmlns:a16="http://schemas.microsoft.com/office/drawing/2014/main" id="{BB470B9C-5B25-4055-A71F-39CD890DFFE8}"/>
              </a:ext>
            </a:extLst>
          </p:cNvPr>
          <p:cNvSpPr>
            <a:spLocks noGrp="1"/>
          </p:cNvSpPr>
          <p:nvPr>
            <p:ph idx="1"/>
          </p:nvPr>
        </p:nvSpPr>
        <p:spPr>
          <a:xfrm>
            <a:off x="442138" y="1897912"/>
            <a:ext cx="11307724" cy="4784651"/>
          </a:xfrm>
        </p:spPr>
        <p:txBody>
          <a:bodyPr>
            <a:normAutofit fontScale="92500"/>
          </a:bodyPr>
          <a:lstStyle/>
          <a:p>
            <a:pPr marL="0" indent="0" algn="just">
              <a:buNone/>
            </a:pPr>
            <a:r>
              <a:rPr lang="ru-RU" sz="1600" dirty="0">
                <a:latin typeface="Times New Roman" panose="02020603050405020304" pitchFamily="18" charset="0"/>
                <a:cs typeface="Times New Roman" panose="02020603050405020304" pitchFamily="18" charset="0"/>
              </a:rPr>
              <a:t>1) </a:t>
            </a:r>
            <a:r>
              <a:rPr lang="ru-RU" sz="1600" dirty="0">
                <a:solidFill>
                  <a:schemeClr val="tx1"/>
                </a:solidFill>
                <a:latin typeface="Times New Roman" panose="02020603050405020304" pitchFamily="18" charset="0"/>
                <a:cs typeface="Times New Roman" panose="02020603050405020304" pitchFamily="18" charset="0"/>
              </a:rPr>
              <a:t>по срокам:</a:t>
            </a:r>
          </a:p>
          <a:p>
            <a:pPr algn="just"/>
            <a:r>
              <a:rPr lang="ru-RU" sz="1600" dirty="0">
                <a:solidFill>
                  <a:schemeClr val="tx1"/>
                </a:solidFill>
                <a:latin typeface="Times New Roman" panose="02020603050405020304" pitchFamily="18" charset="0"/>
                <a:cs typeface="Times New Roman" panose="02020603050405020304" pitchFamily="18" charset="0"/>
              </a:rPr>
              <a:t>внутридневные РЕПО – оба этапа сделки реализуются в один день;</a:t>
            </a:r>
          </a:p>
          <a:p>
            <a:pPr algn="just"/>
            <a:r>
              <a:rPr lang="ru-RU" sz="1600" dirty="0">
                <a:solidFill>
                  <a:schemeClr val="tx1"/>
                </a:solidFill>
                <a:latin typeface="Times New Roman" panose="02020603050405020304" pitchFamily="18" charset="0"/>
                <a:cs typeface="Times New Roman" panose="02020603050405020304" pitchFamily="18" charset="0"/>
              </a:rPr>
              <a:t>ночные РЕПО (сделки овернайт) – срок действия сделки составляет один день, ставка фиксируется на весь срок проведения сделки;</a:t>
            </a:r>
          </a:p>
          <a:p>
            <a:pPr algn="just"/>
            <a:r>
              <a:rPr lang="ru-RU" sz="1600" dirty="0">
                <a:solidFill>
                  <a:schemeClr val="tx1"/>
                </a:solidFill>
                <a:latin typeface="Times New Roman" panose="02020603050405020304" pitchFamily="18" charset="0"/>
                <a:cs typeface="Times New Roman" panose="02020603050405020304" pitchFamily="18" charset="0"/>
              </a:rPr>
              <a:t>открытые РЕПО (РЕПО «по требованию») – срок операции обратной покупки точно не установлен, ставка по сделке является плавающей и пересматривается, как правило, ежедневно. Каждая из сторон сделки может потребовать ее исполнения в любой момент времени с предварительным уведомлением контрагента;</a:t>
            </a:r>
          </a:p>
          <a:p>
            <a:pPr algn="just"/>
            <a:r>
              <a:rPr lang="ru-RU" sz="1600" dirty="0">
                <a:solidFill>
                  <a:schemeClr val="tx1"/>
                </a:solidFill>
                <a:latin typeface="Times New Roman" panose="02020603050405020304" pitchFamily="18" charset="0"/>
                <a:cs typeface="Times New Roman" panose="02020603050405020304" pitchFamily="18" charset="0"/>
              </a:rPr>
              <a:t>срочные РЕПО – сделки на фиксированный срок, превышающий один день.</a:t>
            </a:r>
          </a:p>
          <a:p>
            <a:pPr marL="0" indent="0" algn="just">
              <a:buNone/>
            </a:pPr>
            <a:r>
              <a:rPr lang="ru-RU" sz="1600" dirty="0">
                <a:solidFill>
                  <a:schemeClr val="tx1"/>
                </a:solidFill>
                <a:latin typeface="Times New Roman" panose="02020603050405020304" pitchFamily="18" charset="0"/>
                <a:cs typeface="Times New Roman" panose="02020603050405020304" pitchFamily="18" charset="0"/>
              </a:rPr>
              <a:t>	Ставка по таким сделкам также фиксируется на весь срок;</a:t>
            </a:r>
          </a:p>
          <a:p>
            <a:pPr marL="0" indent="0" algn="just">
              <a:buNone/>
            </a:pPr>
            <a:r>
              <a:rPr lang="ru-RU" sz="1600" dirty="0">
                <a:solidFill>
                  <a:schemeClr val="tx1"/>
                </a:solidFill>
                <a:latin typeface="Times New Roman" panose="02020603050405020304" pitchFamily="18" charset="0"/>
                <a:cs typeface="Times New Roman" panose="02020603050405020304" pitchFamily="18" charset="0"/>
              </a:rPr>
              <a:t>2) по обеспечению сделки:</a:t>
            </a:r>
          </a:p>
          <a:p>
            <a:pPr algn="just"/>
            <a:r>
              <a:rPr lang="ru-RU" sz="1600" dirty="0">
                <a:solidFill>
                  <a:schemeClr val="tx1"/>
                </a:solidFill>
                <a:latin typeface="Times New Roman" panose="02020603050405020304" pitchFamily="18" charset="0"/>
                <a:cs typeface="Times New Roman" panose="02020603050405020304" pitchFamily="18" charset="0"/>
              </a:rPr>
              <a:t>РЕПО со стандартным обеспечением – залогом выступают ценные бумаги определенных законодательством и нормативными актами эмитентов, инвестиционные паи, находящиеся под управлением российских управляющих компаний;</a:t>
            </a:r>
          </a:p>
          <a:p>
            <a:pPr algn="just"/>
            <a:r>
              <a:rPr lang="ru-RU" sz="1600" dirty="0">
                <a:solidFill>
                  <a:schemeClr val="tx1"/>
                </a:solidFill>
                <a:latin typeface="Times New Roman" panose="02020603050405020304" pitchFamily="18" charset="0"/>
                <a:cs typeface="Times New Roman" panose="02020603050405020304" pitchFamily="18" charset="0"/>
              </a:rPr>
              <a:t>РЕПО с КСУ – залогом в сделке выступает предъявительская ценная бумага – клиринговый сертификат участия (КСУ). Такие ценные бумаги позволяют увеличить ликвидность и сроки сделок РЕПО;</a:t>
            </a:r>
          </a:p>
          <a:p>
            <a:pPr algn="just"/>
            <a:r>
              <a:rPr lang="ru-RU" sz="1600" dirty="0">
                <a:solidFill>
                  <a:schemeClr val="tx1"/>
                </a:solidFill>
                <a:latin typeface="Times New Roman" panose="02020603050405020304" pitchFamily="18" charset="0"/>
                <a:cs typeface="Times New Roman" panose="02020603050405020304" pitchFamily="18" charset="0"/>
              </a:rPr>
              <a:t>без блокировки обеспечения – ограничений по объекту сделки не предусматривается;</a:t>
            </a:r>
          </a:p>
          <a:p>
            <a:pPr algn="just"/>
            <a:r>
              <a:rPr lang="ru-RU" sz="1600" dirty="0">
                <a:solidFill>
                  <a:schemeClr val="tx1"/>
                </a:solidFill>
                <a:latin typeface="Times New Roman" panose="02020603050405020304" pitchFamily="18" charset="0"/>
                <a:cs typeface="Times New Roman" panose="02020603050405020304" pitchFamily="18" charset="0"/>
              </a:rPr>
              <a:t>с блокировкой обеспечения – права на ценные бумаги по первому этапу сделки первоначальным покупателем ограничены;</a:t>
            </a:r>
          </a:p>
        </p:txBody>
      </p:sp>
    </p:spTree>
    <p:extLst>
      <p:ext uri="{BB962C8B-B14F-4D97-AF65-F5344CB8AC3E}">
        <p14:creationId xmlns:p14="http://schemas.microsoft.com/office/powerpoint/2010/main" val="22803063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1809877-0AE0-42BE-9A16-2D8AFFBD8BBC}"/>
              </a:ext>
            </a:extLst>
          </p:cNvPr>
          <p:cNvSpPr>
            <a:spLocks noGrp="1"/>
          </p:cNvSpPr>
          <p:nvPr>
            <p:ph idx="4294967295"/>
          </p:nvPr>
        </p:nvSpPr>
        <p:spPr>
          <a:xfrm>
            <a:off x="446566" y="650136"/>
            <a:ext cx="11298867" cy="3432766"/>
          </a:xfrm>
        </p:spPr>
        <p:txBody>
          <a:bodyPr vert="horz" lIns="91440" tIns="45720" rIns="91440" bIns="45720" rtlCol="0" anchor="ctr">
            <a:normAutofit/>
          </a:bodyPr>
          <a:lstStyle/>
          <a:p>
            <a:pPr marL="0" indent="0" algn="just">
              <a:buNone/>
            </a:pPr>
            <a:r>
              <a:rPr lang="ru-RU" sz="1600" dirty="0">
                <a:latin typeface="Times New Roman" panose="02020603050405020304" pitchFamily="18" charset="0"/>
                <a:cs typeface="Times New Roman" panose="02020603050405020304" pitchFamily="18" charset="0"/>
              </a:rPr>
              <a:t>3) по количеству участников сделки:</a:t>
            </a:r>
          </a:p>
          <a:p>
            <a:pPr algn="just"/>
            <a:r>
              <a:rPr lang="ru-RU" sz="1600" dirty="0">
                <a:latin typeface="Times New Roman" panose="02020603050405020304" pitchFamily="18" charset="0"/>
                <a:cs typeface="Times New Roman" panose="02020603050405020304" pitchFamily="18" charset="0"/>
              </a:rPr>
              <a:t>двусторонние сделки – стандартные сделки РЕПО (характерны для европейских рынков РЕПО);</a:t>
            </a:r>
          </a:p>
          <a:p>
            <a:pPr algn="just"/>
            <a:r>
              <a:rPr lang="ru-RU" sz="1600" dirty="0">
                <a:latin typeface="Times New Roman" panose="02020603050405020304" pitchFamily="18" charset="0"/>
                <a:cs typeface="Times New Roman" panose="02020603050405020304" pitchFamily="18" charset="0"/>
              </a:rPr>
              <a:t>трехсторонние сделки РЕПО – сделки, в которых обеспечение выполнения условий сделки выполняет третья сторона (особое распространение получили в США). Таким образом, покупатель может диверсифицировать свой кредитный риск, беря обеспечение, выданное третьей стороной, кредитный риск которой не связан с кредитным риском продавца;</a:t>
            </a:r>
          </a:p>
          <a:p>
            <a:pPr marL="0" indent="0" algn="just">
              <a:buNone/>
            </a:pPr>
            <a:r>
              <a:rPr lang="ru-RU" sz="1600" dirty="0">
                <a:latin typeface="Times New Roman" panose="02020603050405020304" pitchFamily="18" charset="0"/>
                <a:cs typeface="Times New Roman" panose="02020603050405020304" pitchFamily="18" charset="0"/>
              </a:rPr>
              <a:t>4) по месту заключения сделки:</a:t>
            </a:r>
          </a:p>
          <a:p>
            <a:pPr algn="just"/>
            <a:r>
              <a:rPr lang="ru-RU" sz="1600" dirty="0">
                <a:latin typeface="Times New Roman" panose="02020603050405020304" pitchFamily="18" charset="0"/>
                <a:cs typeface="Times New Roman" panose="02020603050405020304" pitchFamily="18" charset="0"/>
              </a:rPr>
              <a:t>биржевые – заключаются на биржевом рынке, строго стандартизированы. Биржа выступает гарантом по выполнению условий сделок;</a:t>
            </a:r>
          </a:p>
          <a:p>
            <a:pPr algn="just"/>
            <a:r>
              <a:rPr lang="ru-RU" sz="1600" dirty="0">
                <a:latin typeface="Times New Roman" panose="02020603050405020304" pitchFamily="18" charset="0"/>
                <a:cs typeface="Times New Roman" panose="02020603050405020304" pitchFamily="18" charset="0"/>
              </a:rPr>
              <a:t>внебиржевые – заключаются вне биржи, параметры сделок не стандартизированы.</a:t>
            </a:r>
          </a:p>
        </p:txBody>
      </p:sp>
      <p:sp>
        <p:nvSpPr>
          <p:cNvPr id="4" name="Прямоугольник: скругленные углы 3">
            <a:extLst>
              <a:ext uri="{FF2B5EF4-FFF2-40B4-BE49-F238E27FC236}">
                <a16:creationId xmlns:a16="http://schemas.microsoft.com/office/drawing/2014/main" id="{CF8C1D4D-7448-415B-93DB-88BD23663904}"/>
              </a:ext>
            </a:extLst>
          </p:cNvPr>
          <p:cNvSpPr/>
          <p:nvPr/>
        </p:nvSpPr>
        <p:spPr>
          <a:xfrm>
            <a:off x="446566" y="4162647"/>
            <a:ext cx="11298867" cy="2424223"/>
          </a:xfrm>
          <a:prstGeom prst="roundRect">
            <a:avLst>
              <a:gd name="adj" fmla="val 81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latin typeface="Times New Roman" panose="02020603050405020304" pitchFamily="18" charset="0"/>
                <a:cs typeface="Times New Roman" panose="02020603050405020304" pitchFamily="18" charset="0"/>
              </a:rPr>
              <a:t>К сожалению, в настоящее время практически ничего не предпринимается для увеличения инвестиционной активности российских банков. Кредиты российских банков в общем объеме инвестиций России составляют около 10,0 %, а это очень мало от общего объема вложения денежных средств. При этом рынок РЕПО позволяет банкам, владеющим значительным объемом ценных бумаг, привлекать относительно дешевые займы, а банкам, имеющим в наличии свободные денежные средства, получать доход от их вложения без особых рисков, так как в качестве обеспечения выступают ценные бумаги.</a:t>
            </a:r>
          </a:p>
        </p:txBody>
      </p:sp>
    </p:spTree>
    <p:extLst>
      <p:ext uri="{BB962C8B-B14F-4D97-AF65-F5344CB8AC3E}">
        <p14:creationId xmlns:p14="http://schemas.microsoft.com/office/powerpoint/2010/main" val="13701939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противолежащие углы 1">
            <a:extLst>
              <a:ext uri="{FF2B5EF4-FFF2-40B4-BE49-F238E27FC236}">
                <a16:creationId xmlns:a16="http://schemas.microsoft.com/office/drawing/2014/main" id="{8F846519-D112-4F9E-B589-D8DD05F497A3}"/>
              </a:ext>
            </a:extLst>
          </p:cNvPr>
          <p:cNvSpPr/>
          <p:nvPr/>
        </p:nvSpPr>
        <p:spPr>
          <a:xfrm>
            <a:off x="483781" y="781493"/>
            <a:ext cx="11227982" cy="1291856"/>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Между тем, именно инвестиционный кредит является наиболее эффективным инструментом инвестиционной политики. Неслучайно в мировой банковской практике именно инвестиционные кредиты банков являются основным источником всех инвестиций. И это себя оправдывает по следующим соображениям:</a:t>
            </a:r>
          </a:p>
        </p:txBody>
      </p:sp>
      <p:sp>
        <p:nvSpPr>
          <p:cNvPr id="3" name="Прямоугольник 2">
            <a:extLst>
              <a:ext uri="{FF2B5EF4-FFF2-40B4-BE49-F238E27FC236}">
                <a16:creationId xmlns:a16="http://schemas.microsoft.com/office/drawing/2014/main" id="{30E21A1C-ED8B-4936-85E2-4D13C4CBF792}"/>
              </a:ext>
            </a:extLst>
          </p:cNvPr>
          <p:cNvSpPr/>
          <p:nvPr/>
        </p:nvSpPr>
        <p:spPr>
          <a:xfrm>
            <a:off x="480237" y="2248786"/>
            <a:ext cx="11231526" cy="39234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ru-RU" dirty="0">
                <a:solidFill>
                  <a:schemeClr val="tx1"/>
                </a:solidFill>
                <a:latin typeface="Times New Roman" panose="02020603050405020304" pitchFamily="18" charset="0"/>
                <a:cs typeface="Times New Roman" panose="02020603050405020304" pitchFamily="18" charset="0"/>
              </a:rPr>
              <a:t>во-первых, возвратность кредита повышает эффективность вложений;</a:t>
            </a:r>
          </a:p>
          <a:p>
            <a:pPr marL="285750" indent="-285750" algn="just">
              <a:buFont typeface="Arial" panose="020B0604020202020204" pitchFamily="34" charset="0"/>
              <a:buChar char="•"/>
            </a:pPr>
            <a:r>
              <a:rPr lang="ru-RU" dirty="0">
                <a:solidFill>
                  <a:schemeClr val="tx1"/>
                </a:solidFill>
                <a:latin typeface="Times New Roman" panose="02020603050405020304" pitchFamily="18" charset="0"/>
                <a:cs typeface="Times New Roman" panose="02020603050405020304" pitchFamily="18" charset="0"/>
              </a:rPr>
              <a:t>во-вторых, при размещении ссуды банк, привлекая экспертов, старается предельно точно спрогнозировать результаты такого инвестирования, чтобы обеспечить их возврат;</a:t>
            </a:r>
          </a:p>
          <a:p>
            <a:pPr marL="285750" indent="-285750" algn="just">
              <a:buFont typeface="Arial" panose="020B0604020202020204" pitchFamily="34" charset="0"/>
              <a:buChar char="•"/>
            </a:pPr>
            <a:r>
              <a:rPr lang="ru-RU" dirty="0">
                <a:solidFill>
                  <a:schemeClr val="tx1"/>
                </a:solidFill>
                <a:latin typeface="Times New Roman" panose="02020603050405020304" pitchFamily="18" charset="0"/>
                <a:cs typeface="Times New Roman" panose="02020603050405020304" pitchFamily="18" charset="0"/>
              </a:rPr>
              <a:t>в-третьих, банк, как правило, выбирает схему кредитования без посредников и, например, выделяет средства на приобретение нужного хозяйствующему субъекту-заемщику оборудования, минуя счета клиента и осуществляя расчет непосредственно с продавцом оборудования, контролируя последнего по срокам поставки, качеству оборудования и т. п.;</a:t>
            </a:r>
          </a:p>
          <a:p>
            <a:pPr marL="285750" indent="-285750" algn="just">
              <a:buFont typeface="Arial" panose="020B0604020202020204" pitchFamily="34" charset="0"/>
              <a:buChar char="•"/>
            </a:pPr>
            <a:r>
              <a:rPr lang="ru-RU" dirty="0">
                <a:solidFill>
                  <a:schemeClr val="tx1"/>
                </a:solidFill>
                <a:latin typeface="Times New Roman" panose="02020603050405020304" pitchFamily="18" charset="0"/>
                <a:cs typeface="Times New Roman" panose="02020603050405020304" pitchFamily="18" charset="0"/>
              </a:rPr>
              <a:t>в-четвертых, для нашей страны именно инвестиционное кредитование позволит максимально избежать так называемых откатов, необоснованного удорожания, не говоря уже о коррупции или о прямом расхищении средств, так как ссуду придется возвращать в любом случае. И в этой ситуации не последнюю роль будет играть контроль со стороны банков-кредиторов, подкрепленный заинтересованностью кредитных учреждений в возврате предоставленных ссуд.</a:t>
            </a:r>
          </a:p>
        </p:txBody>
      </p:sp>
    </p:spTree>
    <p:extLst>
      <p:ext uri="{BB962C8B-B14F-4D97-AF65-F5344CB8AC3E}">
        <p14:creationId xmlns:p14="http://schemas.microsoft.com/office/powerpoint/2010/main" val="11921614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противолежащие углы 1">
            <a:extLst>
              <a:ext uri="{FF2B5EF4-FFF2-40B4-BE49-F238E27FC236}">
                <a16:creationId xmlns:a16="http://schemas.microsoft.com/office/drawing/2014/main" id="{E14DECC3-34CA-4AF5-A9E5-22B956D7E07F}"/>
              </a:ext>
            </a:extLst>
          </p:cNvPr>
          <p:cNvSpPr/>
          <p:nvPr/>
        </p:nvSpPr>
        <p:spPr>
          <a:xfrm>
            <a:off x="372140" y="866553"/>
            <a:ext cx="11403418" cy="1610833"/>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Рынок сделок РЕПО выполняет значимую роль в современной экономике и имеет ключевое значение для всех видов финансовых рынков, обеспечивая ликвидность и конкурентоспособность их участникам, а также предлагая возможности для снижения кредитного риска. В условиях современных технологических решений все больше сделок РЕПО заключается через специальные электронные платформы.</a:t>
            </a:r>
          </a:p>
        </p:txBody>
      </p:sp>
      <p:pic>
        <p:nvPicPr>
          <p:cNvPr id="3" name="Рисунок 2">
            <a:extLst>
              <a:ext uri="{FF2B5EF4-FFF2-40B4-BE49-F238E27FC236}">
                <a16:creationId xmlns:a16="http://schemas.microsoft.com/office/drawing/2014/main" id="{3B0D9763-F5AC-42D6-9908-27E5543B2CAD}"/>
              </a:ext>
            </a:extLst>
          </p:cNvPr>
          <p:cNvPicPr>
            <a:picLocks noChangeAspect="1"/>
          </p:cNvPicPr>
          <p:nvPr/>
        </p:nvPicPr>
        <p:blipFill>
          <a:blip r:embed="rId2"/>
          <a:stretch>
            <a:fillRect/>
          </a:stretch>
        </p:blipFill>
        <p:spPr>
          <a:xfrm>
            <a:off x="3156939" y="2616546"/>
            <a:ext cx="5878122" cy="4161710"/>
          </a:xfrm>
          <a:prstGeom prst="rect">
            <a:avLst/>
          </a:prstGeom>
        </p:spPr>
      </p:pic>
    </p:spTree>
    <p:extLst>
      <p:ext uri="{BB962C8B-B14F-4D97-AF65-F5344CB8AC3E}">
        <p14:creationId xmlns:p14="http://schemas.microsoft.com/office/powerpoint/2010/main" val="1695764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7AC87C-9FCD-4863-B4EC-CBE49116E3C6}"/>
              </a:ext>
            </a:extLst>
          </p:cNvPr>
          <p:cNvSpPr>
            <a:spLocks noGrp="1"/>
          </p:cNvSpPr>
          <p:nvPr>
            <p:ph type="title"/>
          </p:nvPr>
        </p:nvSpPr>
        <p:spPr>
          <a:xfrm>
            <a:off x="451884" y="702156"/>
            <a:ext cx="11291776"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2.	Операции банка на организованном рынке ценных бумаг</a:t>
            </a:r>
          </a:p>
        </p:txBody>
      </p:sp>
      <p:sp>
        <p:nvSpPr>
          <p:cNvPr id="3" name="Объект 2">
            <a:extLst>
              <a:ext uri="{FF2B5EF4-FFF2-40B4-BE49-F238E27FC236}">
                <a16:creationId xmlns:a16="http://schemas.microsoft.com/office/drawing/2014/main" id="{5FD2D6AA-E5B5-4518-90D6-433B0D2AF21C}"/>
              </a:ext>
            </a:extLst>
          </p:cNvPr>
          <p:cNvSpPr>
            <a:spLocks noGrp="1"/>
          </p:cNvSpPr>
          <p:nvPr>
            <p:ph idx="1"/>
          </p:nvPr>
        </p:nvSpPr>
        <p:spPr>
          <a:xfrm>
            <a:off x="451884" y="2180496"/>
            <a:ext cx="11291776" cy="3678303"/>
          </a:xfrm>
        </p:spPr>
        <p:txBody>
          <a:bodyPr/>
          <a:lstStyle/>
          <a:p>
            <a:pPr algn="just"/>
            <a:r>
              <a:rPr lang="ru-RU" dirty="0">
                <a:latin typeface="Times New Roman" panose="02020603050405020304" pitchFamily="18" charset="0"/>
                <a:cs typeface="Times New Roman" panose="02020603050405020304" pitchFamily="18" charset="0"/>
              </a:rPr>
              <a:t>Работая на фондовом рынке ценных бумаг (ОРЦБ), кредитная организация может выступать банком-дилером или банком-инвестором в зависимости от имеющейся лицензии и поставленных перед кредитной организацией задач. Кредитная организация может иметь лицензии на осуществление дилерской деятельности, депозитарной деятельности, брокерской деятельности и деятельности по управлению ценными бумагами.</a:t>
            </a:r>
          </a:p>
          <a:p>
            <a:pPr algn="just"/>
            <a:r>
              <a:rPr lang="ru-RU" dirty="0">
                <a:latin typeface="Times New Roman" panose="02020603050405020304" pitchFamily="18" charset="0"/>
                <a:cs typeface="Times New Roman" panose="02020603050405020304" pitchFamily="18" charset="0"/>
              </a:rPr>
              <a:t>Банк-дилер осуществляет от своего имени, за свой счет и по своей инициативе инвестиционные или торговые операции по формированию собственного портфеля ценных бумаг, а также производит от своего имени, за счет клиента и по его поручению брокерские операции (поэтому иногда его называют банк-брокер).</a:t>
            </a:r>
          </a:p>
          <a:p>
            <a:pPr algn="just"/>
            <a:r>
              <a:rPr lang="ru-RU" dirty="0">
                <a:latin typeface="Times New Roman" panose="02020603050405020304" pitchFamily="18" charset="0"/>
                <a:cs typeface="Times New Roman" panose="02020603050405020304" pitchFamily="18" charset="0"/>
              </a:rPr>
              <a:t>Банк-инвестор формирует свой портфель ценных бумаг, покупая их у банка-дилера, являясь клиентом банка-дилера (рис..1).</a:t>
            </a:r>
          </a:p>
        </p:txBody>
      </p:sp>
    </p:spTree>
    <p:extLst>
      <p:ext uri="{BB962C8B-B14F-4D97-AF65-F5344CB8AC3E}">
        <p14:creationId xmlns:p14="http://schemas.microsoft.com/office/powerpoint/2010/main" val="22453172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Группа 26">
            <a:extLst>
              <a:ext uri="{FF2B5EF4-FFF2-40B4-BE49-F238E27FC236}">
                <a16:creationId xmlns:a16="http://schemas.microsoft.com/office/drawing/2014/main" id="{E44DE272-9394-45FC-A562-3AD564E8035C}"/>
              </a:ext>
            </a:extLst>
          </p:cNvPr>
          <p:cNvGrpSpPr/>
          <p:nvPr/>
        </p:nvGrpSpPr>
        <p:grpSpPr>
          <a:xfrm>
            <a:off x="1086292" y="783266"/>
            <a:ext cx="10019415" cy="4740348"/>
            <a:chOff x="489097" y="825796"/>
            <a:chExt cx="10529778" cy="5195776"/>
          </a:xfrm>
        </p:grpSpPr>
        <p:sp>
          <p:nvSpPr>
            <p:cNvPr id="4" name="Прямоугольник 3">
              <a:extLst>
                <a:ext uri="{FF2B5EF4-FFF2-40B4-BE49-F238E27FC236}">
                  <a16:creationId xmlns:a16="http://schemas.microsoft.com/office/drawing/2014/main" id="{43F2F73E-629C-42E7-B799-BA596845E9DE}"/>
                </a:ext>
              </a:extLst>
            </p:cNvPr>
            <p:cNvSpPr/>
            <p:nvPr/>
          </p:nvSpPr>
          <p:spPr>
            <a:xfrm>
              <a:off x="489097" y="2591686"/>
              <a:ext cx="4391246" cy="16746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Операции с ценными бумагами</a:t>
              </a:r>
            </a:p>
          </p:txBody>
        </p:sp>
        <p:sp>
          <p:nvSpPr>
            <p:cNvPr id="5" name="Прямоугольник 4">
              <a:extLst>
                <a:ext uri="{FF2B5EF4-FFF2-40B4-BE49-F238E27FC236}">
                  <a16:creationId xmlns:a16="http://schemas.microsoft.com/office/drawing/2014/main" id="{659AB92C-956C-42EC-84B4-8F5ED032EFA6}"/>
                </a:ext>
              </a:extLst>
            </p:cNvPr>
            <p:cNvSpPr/>
            <p:nvPr/>
          </p:nvSpPr>
          <p:spPr>
            <a:xfrm>
              <a:off x="3354572" y="1164265"/>
              <a:ext cx="2551814" cy="9409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Банк-дилер</a:t>
              </a:r>
            </a:p>
          </p:txBody>
        </p:sp>
        <p:sp>
          <p:nvSpPr>
            <p:cNvPr id="7" name="Прямоугольник 6">
              <a:extLst>
                <a:ext uri="{FF2B5EF4-FFF2-40B4-BE49-F238E27FC236}">
                  <a16:creationId xmlns:a16="http://schemas.microsoft.com/office/drawing/2014/main" id="{99DEDFFC-51EB-46EB-8ED7-6C8907172234}"/>
                </a:ext>
              </a:extLst>
            </p:cNvPr>
            <p:cNvSpPr/>
            <p:nvPr/>
          </p:nvSpPr>
          <p:spPr>
            <a:xfrm>
              <a:off x="6655982" y="825796"/>
              <a:ext cx="4362893" cy="16179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Операции от своего имени, за свой счёт и по своей инициативе – инвестиционные или торговые операции</a:t>
              </a:r>
            </a:p>
          </p:txBody>
        </p:sp>
        <p:sp>
          <p:nvSpPr>
            <p:cNvPr id="8" name="Прямоугольник 7">
              <a:extLst>
                <a:ext uri="{FF2B5EF4-FFF2-40B4-BE49-F238E27FC236}">
                  <a16:creationId xmlns:a16="http://schemas.microsoft.com/office/drawing/2014/main" id="{B713E334-AF66-4FBC-927B-EEF062BBF32D}"/>
                </a:ext>
              </a:extLst>
            </p:cNvPr>
            <p:cNvSpPr/>
            <p:nvPr/>
          </p:nvSpPr>
          <p:spPr>
            <a:xfrm>
              <a:off x="6655982" y="3933159"/>
              <a:ext cx="4362892" cy="16179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Операции от своего имени, за счёт клиента и по его поручению – брокерские операции</a:t>
              </a:r>
            </a:p>
          </p:txBody>
        </p:sp>
        <p:sp>
          <p:nvSpPr>
            <p:cNvPr id="11" name="Прямоугольник 10">
              <a:extLst>
                <a:ext uri="{FF2B5EF4-FFF2-40B4-BE49-F238E27FC236}">
                  <a16:creationId xmlns:a16="http://schemas.microsoft.com/office/drawing/2014/main" id="{BD75454D-E2AF-4312-AC9A-22029C70540D}"/>
                </a:ext>
              </a:extLst>
            </p:cNvPr>
            <p:cNvSpPr/>
            <p:nvPr/>
          </p:nvSpPr>
          <p:spPr>
            <a:xfrm>
              <a:off x="3354573" y="5080590"/>
              <a:ext cx="2551814" cy="9409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Банк-инвестор</a:t>
              </a:r>
            </a:p>
          </p:txBody>
        </p:sp>
        <p:cxnSp>
          <p:nvCxnSpPr>
            <p:cNvPr id="13" name="Соединитель: уступ 12">
              <a:extLst>
                <a:ext uri="{FF2B5EF4-FFF2-40B4-BE49-F238E27FC236}">
                  <a16:creationId xmlns:a16="http://schemas.microsoft.com/office/drawing/2014/main" id="{66B309FE-093B-48F4-99C6-8BF5AF721731}"/>
                </a:ext>
              </a:extLst>
            </p:cNvPr>
            <p:cNvCxnSpPr>
              <a:stCxn id="4" idx="0"/>
              <a:endCxn id="5" idx="1"/>
            </p:cNvCxnSpPr>
            <p:nvPr/>
          </p:nvCxnSpPr>
          <p:spPr>
            <a:xfrm rot="5400000" flipH="1" flipV="1">
              <a:off x="2541181" y="1778295"/>
              <a:ext cx="956930" cy="66985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5" name="Соединитель: уступ 14">
              <a:extLst>
                <a:ext uri="{FF2B5EF4-FFF2-40B4-BE49-F238E27FC236}">
                  <a16:creationId xmlns:a16="http://schemas.microsoft.com/office/drawing/2014/main" id="{214B734C-4832-4150-AB44-036D584A5E40}"/>
                </a:ext>
              </a:extLst>
            </p:cNvPr>
            <p:cNvCxnSpPr>
              <a:cxnSpLocks/>
              <a:stCxn id="4" idx="2"/>
              <a:endCxn id="11" idx="1"/>
            </p:cNvCxnSpPr>
            <p:nvPr/>
          </p:nvCxnSpPr>
          <p:spPr>
            <a:xfrm rot="16200000" flipH="1">
              <a:off x="2377263" y="4573770"/>
              <a:ext cx="1284767" cy="6698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Соединитель: уступ 22">
              <a:extLst>
                <a:ext uri="{FF2B5EF4-FFF2-40B4-BE49-F238E27FC236}">
                  <a16:creationId xmlns:a16="http://schemas.microsoft.com/office/drawing/2014/main" id="{40E7E614-87B4-4E49-80D3-B1904C1FC9CD}"/>
                </a:ext>
              </a:extLst>
            </p:cNvPr>
            <p:cNvCxnSpPr>
              <a:stCxn id="5" idx="3"/>
              <a:endCxn id="8" idx="1"/>
            </p:cNvCxnSpPr>
            <p:nvPr/>
          </p:nvCxnSpPr>
          <p:spPr>
            <a:xfrm>
              <a:off x="5906386" y="1634756"/>
              <a:ext cx="749596" cy="310736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5" name="Прямая со стрелкой 24">
              <a:extLst>
                <a:ext uri="{FF2B5EF4-FFF2-40B4-BE49-F238E27FC236}">
                  <a16:creationId xmlns:a16="http://schemas.microsoft.com/office/drawing/2014/main" id="{E63273DC-278F-4F21-A324-5658EF747CB9}"/>
                </a:ext>
              </a:extLst>
            </p:cNvPr>
            <p:cNvCxnSpPr>
              <a:stCxn id="5" idx="3"/>
              <a:endCxn id="7" idx="1"/>
            </p:cNvCxnSpPr>
            <p:nvPr/>
          </p:nvCxnSpPr>
          <p:spPr>
            <a:xfrm>
              <a:off x="5906386" y="1634756"/>
              <a:ext cx="74959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9" name="TextBox 28">
            <a:extLst>
              <a:ext uri="{FF2B5EF4-FFF2-40B4-BE49-F238E27FC236}">
                <a16:creationId xmlns:a16="http://schemas.microsoft.com/office/drawing/2014/main" id="{80388F4D-2ABF-48FF-AF82-C7AE8B7A7007}"/>
              </a:ext>
            </a:extLst>
          </p:cNvPr>
          <p:cNvSpPr txBox="1"/>
          <p:nvPr/>
        </p:nvSpPr>
        <p:spPr>
          <a:xfrm>
            <a:off x="3175496" y="5765933"/>
            <a:ext cx="6852074" cy="400110"/>
          </a:xfrm>
          <a:prstGeom prst="rect">
            <a:avLst/>
          </a:prstGeom>
          <a:noFill/>
        </p:spPr>
        <p:txBody>
          <a:bodyPr wrap="square">
            <a:spAutoFit/>
          </a:bodyPr>
          <a:lstStyle/>
          <a:p>
            <a:pPr algn="ctr"/>
            <a:r>
              <a:rPr lang="ru-RU" sz="2000" dirty="0">
                <a:latin typeface="Times New Roman" panose="02020603050405020304" pitchFamily="18" charset="0"/>
                <a:cs typeface="Times New Roman" panose="02020603050405020304" pitchFamily="18" charset="0"/>
              </a:rPr>
              <a:t>Рисунок 1 - Организация работы банка с ценными бумагами</a:t>
            </a:r>
          </a:p>
        </p:txBody>
      </p:sp>
    </p:spTree>
    <p:extLst>
      <p:ext uri="{BB962C8B-B14F-4D97-AF65-F5344CB8AC3E}">
        <p14:creationId xmlns:p14="http://schemas.microsoft.com/office/powerpoint/2010/main" val="30302969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C4517B7-7FAD-4C63-A3D0-9D2BBF355ED8}"/>
              </a:ext>
            </a:extLst>
          </p:cNvPr>
          <p:cNvSpPr/>
          <p:nvPr/>
        </p:nvSpPr>
        <p:spPr>
          <a:xfrm>
            <a:off x="499730" y="802758"/>
            <a:ext cx="11180135" cy="1754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latin typeface="Times New Roman" panose="02020603050405020304" pitchFamily="18" charset="0"/>
                <a:cs typeface="Times New Roman" panose="02020603050405020304" pitchFamily="18" charset="0"/>
              </a:rPr>
              <a:t>Операции кредитной организации регламентируются Федеральным законом от 02 декабря 1990 г. «О банках и банковской деятельности» № 395-1-ФЗ, Федеральным законом от 22 апреля 1996 г. № 39-ФЗ «О рынке ценных бумаг» (далее - Закон о рынке ценных бумаг) (ред. от 23 июля 2013 г.), нормативными актами Федеральной комиссии ценных бумаг и Банка России, а также внутренними документами кредитной организации, в которых устанавливается порядок совершения операций и порядок формирования портфелей кредитной организации. К последним могут быть отнесены:</a:t>
            </a:r>
          </a:p>
        </p:txBody>
      </p:sp>
      <p:sp>
        <p:nvSpPr>
          <p:cNvPr id="3" name="Прямоугольник: скругленные противолежащие углы 2">
            <a:extLst>
              <a:ext uri="{FF2B5EF4-FFF2-40B4-BE49-F238E27FC236}">
                <a16:creationId xmlns:a16="http://schemas.microsoft.com/office/drawing/2014/main" id="{214BA039-E33C-4080-A77C-DF59A4806975}"/>
              </a:ext>
            </a:extLst>
          </p:cNvPr>
          <p:cNvSpPr/>
          <p:nvPr/>
        </p:nvSpPr>
        <p:spPr>
          <a:xfrm>
            <a:off x="505932" y="2676747"/>
            <a:ext cx="11180135" cy="2001579"/>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	Положение об инвестициях;</a:t>
            </a:r>
          </a:p>
          <a:p>
            <a:pPr algn="just"/>
            <a:r>
              <a:rPr lang="ru-RU" dirty="0">
                <a:latin typeface="Times New Roman" panose="02020603050405020304" pitchFamily="18" charset="0"/>
                <a:cs typeface="Times New Roman" panose="02020603050405020304" pitchFamily="18" charset="0"/>
              </a:rPr>
              <a:t>•	Положение о порядке осуществления операций с торговыми ценными бумагами;</a:t>
            </a:r>
          </a:p>
          <a:p>
            <a:pPr algn="just"/>
            <a:r>
              <a:rPr lang="ru-RU" dirty="0">
                <a:latin typeface="Times New Roman" panose="02020603050405020304" pitchFamily="18" charset="0"/>
                <a:cs typeface="Times New Roman" panose="02020603050405020304" pitchFamily="18" charset="0"/>
              </a:rPr>
              <a:t>•	Положение о лимитах на операции с ценными бумагами (сюда же относятся и лимиты в отношении противной стороны);</a:t>
            </a:r>
          </a:p>
          <a:p>
            <a:pPr algn="just"/>
            <a:r>
              <a:rPr lang="ru-RU" dirty="0">
                <a:latin typeface="Times New Roman" panose="02020603050405020304" pitchFamily="18" charset="0"/>
                <a:cs typeface="Times New Roman" panose="02020603050405020304" pitchFamily="18" charset="0"/>
              </a:rPr>
              <a:t>•	Порядок приостановки убыточных операций;</a:t>
            </a:r>
          </a:p>
          <a:p>
            <a:pPr algn="just"/>
            <a:r>
              <a:rPr lang="ru-RU" dirty="0">
                <a:latin typeface="Times New Roman" panose="02020603050405020304" pitchFamily="18" charset="0"/>
                <a:cs typeface="Times New Roman" panose="02020603050405020304" pitchFamily="18" charset="0"/>
              </a:rPr>
              <a:t>•	Порядок приобретения крупного пакета акций одного эмитента.</a:t>
            </a:r>
          </a:p>
        </p:txBody>
      </p:sp>
      <p:sp>
        <p:nvSpPr>
          <p:cNvPr id="4" name="Прямоугольник: скругленные углы 3">
            <a:extLst>
              <a:ext uri="{FF2B5EF4-FFF2-40B4-BE49-F238E27FC236}">
                <a16:creationId xmlns:a16="http://schemas.microsoft.com/office/drawing/2014/main" id="{0704ABDF-946A-4E2B-828A-957544B731AD}"/>
              </a:ext>
            </a:extLst>
          </p:cNvPr>
          <p:cNvSpPr/>
          <p:nvPr/>
        </p:nvSpPr>
        <p:spPr>
          <a:xfrm>
            <a:off x="505932" y="4797943"/>
            <a:ext cx="11180135" cy="1778293"/>
          </a:xfrm>
          <a:prstGeom prst="roundRect">
            <a:avLst>
              <a:gd name="adj" fmla="val 103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Банк-дилер совершает операции на организованном (фондовом) рынке ценных бумаг. Для этого он составляет договор с биржей, открывает счета участника расчетного центра ОРЦБ, вносит установленные договором средства для обеспечения расчетов по операциям на ОРЦБ, а также депонирует установленные договором суммы для гарантийного обеспечения расчетов по операциям на отдельных секторах ОРЦБ. Непосредственная организация торгов и отдельных сделок зависит от организатора торговли на ОРЦБ. При этом важное значение имеет принцип исполнения сделок.</a:t>
            </a:r>
          </a:p>
        </p:txBody>
      </p:sp>
    </p:spTree>
    <p:extLst>
      <p:ext uri="{BB962C8B-B14F-4D97-AF65-F5344CB8AC3E}">
        <p14:creationId xmlns:p14="http://schemas.microsoft.com/office/powerpoint/2010/main" val="31368632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кругленные противолежащие углы 2">
            <a:extLst>
              <a:ext uri="{FF2B5EF4-FFF2-40B4-BE49-F238E27FC236}">
                <a16:creationId xmlns:a16="http://schemas.microsoft.com/office/drawing/2014/main" id="{3027162B-BD06-4FC7-B9E4-283F53122AD4}"/>
              </a:ext>
            </a:extLst>
          </p:cNvPr>
          <p:cNvSpPr/>
          <p:nvPr/>
        </p:nvSpPr>
        <p:spPr>
          <a:xfrm>
            <a:off x="4231759" y="749595"/>
            <a:ext cx="3684182" cy="3030279"/>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Принцип брутто </a:t>
            </a:r>
            <a:r>
              <a:rPr lang="ru-RU" sz="1600" dirty="0">
                <a:solidFill>
                  <a:schemeClr val="tx1"/>
                </a:solidFill>
                <a:latin typeface="Times New Roman" panose="02020603050405020304" pitchFamily="18" charset="0"/>
                <a:cs typeface="Times New Roman" panose="02020603050405020304" pitchFamily="18" charset="0"/>
              </a:rPr>
              <a:t>состоит в том, что обязательства по поставке ценных бумаг и денежным расчетам исполняются по каждой сделке</a:t>
            </a:r>
          </a:p>
        </p:txBody>
      </p:sp>
      <p:sp>
        <p:nvSpPr>
          <p:cNvPr id="4" name="Прямоугольник 3">
            <a:extLst>
              <a:ext uri="{FF2B5EF4-FFF2-40B4-BE49-F238E27FC236}">
                <a16:creationId xmlns:a16="http://schemas.microsoft.com/office/drawing/2014/main" id="{B03A762B-552F-4548-B0C5-2034A265C762}"/>
              </a:ext>
            </a:extLst>
          </p:cNvPr>
          <p:cNvSpPr/>
          <p:nvPr/>
        </p:nvSpPr>
        <p:spPr>
          <a:xfrm>
            <a:off x="8027581" y="749595"/>
            <a:ext cx="3728484" cy="30302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Принцип нетто </a:t>
            </a:r>
            <a:r>
              <a:rPr lang="ru-RU" sz="1600" dirty="0">
                <a:solidFill>
                  <a:schemeClr val="tx1"/>
                </a:solidFill>
                <a:latin typeface="Times New Roman" panose="02020603050405020304" pitchFamily="18" charset="0"/>
                <a:cs typeface="Times New Roman" panose="02020603050405020304" pitchFamily="18" charset="0"/>
              </a:rPr>
              <a:t>характеризуется исполнением нетто-позиции на получение (поставку) ценных бумаг и сальдо расчетов, определяемые по итогам проведенных торгов.</a:t>
            </a:r>
          </a:p>
        </p:txBody>
      </p:sp>
      <p:sp>
        <p:nvSpPr>
          <p:cNvPr id="5" name="Прямоугольник: скругленные верхние углы 4">
            <a:extLst>
              <a:ext uri="{FF2B5EF4-FFF2-40B4-BE49-F238E27FC236}">
                <a16:creationId xmlns:a16="http://schemas.microsoft.com/office/drawing/2014/main" id="{1F554113-B4E3-4CA2-8AD6-E670981FD40C}"/>
              </a:ext>
            </a:extLst>
          </p:cNvPr>
          <p:cNvSpPr/>
          <p:nvPr/>
        </p:nvSpPr>
        <p:spPr>
          <a:xfrm>
            <a:off x="435936" y="4066953"/>
            <a:ext cx="11320130" cy="2567763"/>
          </a:xfrm>
          <a:prstGeom prst="round2Same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Нетто-позиция</a:t>
            </a:r>
            <a:r>
              <a:rPr lang="ru-RU" dirty="0">
                <a:solidFill>
                  <a:schemeClr val="tx1"/>
                </a:solidFill>
                <a:latin typeface="Times New Roman" panose="02020603050405020304" pitchFamily="18" charset="0"/>
                <a:cs typeface="Times New Roman" panose="02020603050405020304" pitchFamily="18" charset="0"/>
              </a:rPr>
              <a:t> представляет собой разницу между требованиями и обязательствами кредитной организации на поставку (получение) ценных бумаг одного выпуска, рассчитанную по итогам проведения торгов:</a:t>
            </a:r>
          </a:p>
          <a:p>
            <a:pPr marL="285750" indent="-285750" algn="just">
              <a:buFont typeface="Arial" panose="020B0604020202020204" pitchFamily="34" charset="0"/>
              <a:buChar char="•"/>
            </a:pPr>
            <a:r>
              <a:rPr lang="ru-RU" dirty="0">
                <a:solidFill>
                  <a:schemeClr val="tx1"/>
                </a:solidFill>
                <a:latin typeface="Times New Roman" panose="02020603050405020304" pitchFamily="18" charset="0"/>
                <a:cs typeface="Times New Roman" panose="02020603050405020304" pitchFamily="18" charset="0"/>
              </a:rPr>
              <a:t>нетто-позиция на поставку - превышение обязательств над требованиями на поставку ценных бумаг одного выпуска, рассчитанная по итогам проведения торгов;</a:t>
            </a:r>
          </a:p>
          <a:p>
            <a:pPr marL="285750" indent="-285750" algn="just">
              <a:buFont typeface="Arial" panose="020B0604020202020204" pitchFamily="34" charset="0"/>
              <a:buChar char="•"/>
            </a:pPr>
            <a:r>
              <a:rPr lang="ru-RU" dirty="0">
                <a:solidFill>
                  <a:schemeClr val="tx1"/>
                </a:solidFill>
                <a:latin typeface="Times New Roman" panose="02020603050405020304" pitchFamily="18" charset="0"/>
                <a:cs typeface="Times New Roman" panose="02020603050405020304" pitchFamily="18" charset="0"/>
              </a:rPr>
              <a:t>нетто-позиция на получение - превышение требований над обязательствами на получение ценных бумаг одного выпуска, рассчитанная по итогам проведения торгов.</a:t>
            </a:r>
          </a:p>
        </p:txBody>
      </p:sp>
      <p:sp>
        <p:nvSpPr>
          <p:cNvPr id="8" name="Прямоугольник 7">
            <a:extLst>
              <a:ext uri="{FF2B5EF4-FFF2-40B4-BE49-F238E27FC236}">
                <a16:creationId xmlns:a16="http://schemas.microsoft.com/office/drawing/2014/main" id="{D3306C12-0276-4729-95C7-78CDC01BC012}"/>
              </a:ext>
            </a:extLst>
          </p:cNvPr>
          <p:cNvSpPr/>
          <p:nvPr/>
        </p:nvSpPr>
        <p:spPr>
          <a:xfrm>
            <a:off x="435935" y="749595"/>
            <a:ext cx="3684183" cy="30302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Принцип исполнения сделок </a:t>
            </a:r>
            <a:r>
              <a:rPr lang="ru-RU" sz="1600" dirty="0">
                <a:solidFill>
                  <a:schemeClr val="tx1"/>
                </a:solidFill>
                <a:latin typeface="Times New Roman" panose="02020603050405020304" pitchFamily="18" charset="0"/>
                <a:cs typeface="Times New Roman" panose="02020603050405020304" pitchFamily="18" charset="0"/>
              </a:rPr>
              <a:t>на организованном рынке ценных бумаг устанавливается организатором торговли с определением порядка исполнения обязательств по поставке ценных бумаг и денежным расчетам по сделкам, заключенным в течение торгового дня (сессии). Возможно установление принципов брутто или нетто. </a:t>
            </a:r>
          </a:p>
        </p:txBody>
      </p:sp>
    </p:spTree>
    <p:extLst>
      <p:ext uri="{BB962C8B-B14F-4D97-AF65-F5344CB8AC3E}">
        <p14:creationId xmlns:p14="http://schemas.microsoft.com/office/powerpoint/2010/main" val="2997187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9E3696-0DCE-4131-8260-88379344DABF}"/>
              </a:ext>
            </a:extLst>
          </p:cNvPr>
          <p:cNvSpPr>
            <a:spLocks noGrp="1"/>
          </p:cNvSpPr>
          <p:nvPr>
            <p:ph type="title"/>
          </p:nvPr>
        </p:nvSpPr>
        <p:spPr>
          <a:xfrm>
            <a:off x="451884" y="702156"/>
            <a:ext cx="11291776"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Инвестиции бывают следующих видов:</a:t>
            </a:r>
          </a:p>
        </p:txBody>
      </p:sp>
      <p:sp>
        <p:nvSpPr>
          <p:cNvPr id="3" name="Объект 2">
            <a:extLst>
              <a:ext uri="{FF2B5EF4-FFF2-40B4-BE49-F238E27FC236}">
                <a16:creationId xmlns:a16="http://schemas.microsoft.com/office/drawing/2014/main" id="{2E8483D2-3681-4A93-B18C-547A60C2D2FE}"/>
              </a:ext>
            </a:extLst>
          </p:cNvPr>
          <p:cNvSpPr>
            <a:spLocks noGrp="1"/>
          </p:cNvSpPr>
          <p:nvPr>
            <p:ph idx="1"/>
          </p:nvPr>
        </p:nvSpPr>
        <p:spPr>
          <a:xfrm>
            <a:off x="451884" y="1993604"/>
            <a:ext cx="11291776" cy="4673010"/>
          </a:xfrm>
        </p:spPr>
        <p:txBody>
          <a:bodyPr>
            <a:normAutofit lnSpcReduction="10000"/>
          </a:bodyPr>
          <a:lstStyle/>
          <a:p>
            <a:pPr algn="just"/>
            <a:r>
              <a:rPr lang="ru-RU" b="1" u="sng" dirty="0">
                <a:latin typeface="Times New Roman" panose="02020603050405020304" pitchFamily="18" charset="0"/>
                <a:cs typeface="Times New Roman" panose="02020603050405020304" pitchFamily="18" charset="0"/>
              </a:rPr>
              <a:t>прямые</a:t>
            </a:r>
            <a:r>
              <a:rPr lang="ru-RU" dirty="0">
                <a:latin typeface="Times New Roman" panose="02020603050405020304" pitchFamily="18" charset="0"/>
                <a:cs typeface="Times New Roman" panose="02020603050405020304" pitchFamily="18" charset="0"/>
              </a:rPr>
              <a:t> - вложение капитала непосредственно в производство, включая покупку, создание или расширение фондов предприятия. Обеспечивают инвесторам фактический контроль над инвестируемым производством;</a:t>
            </a:r>
          </a:p>
          <a:p>
            <a:pPr algn="just"/>
            <a:r>
              <a:rPr lang="ru-RU" b="1" u="sng" dirty="0">
                <a:latin typeface="Times New Roman" panose="02020603050405020304" pitchFamily="18" charset="0"/>
                <a:cs typeface="Times New Roman" panose="02020603050405020304" pitchFamily="18" charset="0"/>
              </a:rPr>
              <a:t>портфельные</a:t>
            </a:r>
            <a:r>
              <a:rPr lang="ru-RU" dirty="0">
                <a:latin typeface="Times New Roman" panose="02020603050405020304" pitchFamily="18" charset="0"/>
                <a:cs typeface="Times New Roman" panose="02020603050405020304" pitchFamily="18" charset="0"/>
              </a:rPr>
              <a:t> - вложение средств в долгосрочные ценные бумаги;</a:t>
            </a:r>
          </a:p>
          <a:p>
            <a:pPr algn="just"/>
            <a:r>
              <a:rPr lang="ru-RU" b="1" u="sng" dirty="0">
                <a:latin typeface="Times New Roman" panose="02020603050405020304" pitchFamily="18" charset="0"/>
                <a:cs typeface="Times New Roman" panose="02020603050405020304" pitchFamily="18" charset="0"/>
              </a:rPr>
              <a:t>производственные</a:t>
            </a:r>
            <a:r>
              <a:rPr lang="ru-RU" dirty="0">
                <a:latin typeface="Times New Roman" panose="02020603050405020304" pitchFamily="18" charset="0"/>
                <a:cs typeface="Times New Roman" panose="02020603050405020304" pitchFamily="18" charset="0"/>
              </a:rPr>
              <a:t> — инвестиции, направляемые на новое строительство, реконструкцию, расширение и техническое перевооружение действующих предприятий;</a:t>
            </a:r>
          </a:p>
          <a:p>
            <a:pPr algn="just"/>
            <a:r>
              <a:rPr lang="ru-RU" b="1" u="sng" dirty="0">
                <a:latin typeface="Times New Roman" panose="02020603050405020304" pitchFamily="18" charset="0"/>
                <a:cs typeface="Times New Roman" panose="02020603050405020304" pitchFamily="18" charset="0"/>
              </a:rPr>
              <a:t>реальные</a:t>
            </a:r>
            <a:r>
              <a:rPr lang="ru-RU" dirty="0">
                <a:latin typeface="Times New Roman" panose="02020603050405020304" pitchFamily="18" charset="0"/>
                <a:cs typeface="Times New Roman" panose="02020603050405020304" pitchFamily="18" charset="0"/>
              </a:rPr>
              <a:t> — долгосрочные вложения средств в отрасли материального производства;</a:t>
            </a:r>
          </a:p>
          <a:p>
            <a:pPr algn="just"/>
            <a:r>
              <a:rPr lang="ru-RU" b="1" u="sng" dirty="0">
                <a:latin typeface="Times New Roman" panose="02020603050405020304" pitchFamily="18" charset="0"/>
                <a:cs typeface="Times New Roman" panose="02020603050405020304" pitchFamily="18" charset="0"/>
              </a:rPr>
              <a:t>контролирующие</a:t>
            </a:r>
            <a:r>
              <a:rPr lang="ru-RU" dirty="0">
                <a:latin typeface="Times New Roman" panose="02020603050405020304" pitchFamily="18" charset="0"/>
                <a:cs typeface="Times New Roman" panose="02020603050405020304" pitchFamily="18" charset="0"/>
              </a:rPr>
              <a:t> — инвестиции, обеспечивающие владение более чем 50% голосующих акций другой компании;</a:t>
            </a:r>
          </a:p>
          <a:p>
            <a:pPr algn="just"/>
            <a:r>
              <a:rPr lang="ru-RU" b="1" u="sng" dirty="0">
                <a:latin typeface="Times New Roman" panose="02020603050405020304" pitchFamily="18" charset="0"/>
                <a:cs typeface="Times New Roman" panose="02020603050405020304" pitchFamily="18" charset="0"/>
              </a:rPr>
              <a:t>неконтролирующие</a:t>
            </a:r>
            <a:r>
              <a:rPr lang="ru-RU" dirty="0">
                <a:latin typeface="Times New Roman" panose="02020603050405020304" pitchFamily="18" charset="0"/>
                <a:cs typeface="Times New Roman" panose="02020603050405020304" pitchFamily="18" charset="0"/>
              </a:rPr>
              <a:t> — инвестиции, обеспечивающие владение менее чем 50% голосующих акций другой компании;</a:t>
            </a:r>
          </a:p>
          <a:p>
            <a:pPr algn="just"/>
            <a:r>
              <a:rPr lang="ru-RU" b="1" u="sng" dirty="0">
                <a:latin typeface="Times New Roman" panose="02020603050405020304" pitchFamily="18" charset="0"/>
                <a:cs typeface="Times New Roman" panose="02020603050405020304" pitchFamily="18" charset="0"/>
              </a:rPr>
              <a:t>иностранные</a:t>
            </a:r>
            <a:r>
              <a:rPr lang="ru-RU" dirty="0">
                <a:latin typeface="Times New Roman" panose="02020603050405020304" pitchFamily="18" charset="0"/>
                <a:cs typeface="Times New Roman" panose="02020603050405020304" pitchFamily="18" charset="0"/>
              </a:rPr>
              <a:t> — инвестиции, осуществляемые зарубежными собственниками в форме долгосрочного вложения капитала;</a:t>
            </a:r>
          </a:p>
          <a:p>
            <a:pPr algn="just"/>
            <a:r>
              <a:rPr lang="ru-RU" b="1" u="sng" dirty="0">
                <a:latin typeface="Times New Roman" panose="02020603050405020304" pitchFamily="18" charset="0"/>
                <a:cs typeface="Times New Roman" panose="02020603050405020304" pitchFamily="18" charset="0"/>
              </a:rPr>
              <a:t>финансовые</a:t>
            </a:r>
            <a:r>
              <a:rPr lang="ru-RU" dirty="0">
                <a:latin typeface="Times New Roman" panose="02020603050405020304" pitchFamily="18" charset="0"/>
                <a:cs typeface="Times New Roman" panose="02020603050405020304" pitchFamily="18" charset="0"/>
              </a:rPr>
              <a:t> — международная кредитно-финансовая деятельность, включающая операции с ценными бумагами.</a:t>
            </a:r>
          </a:p>
        </p:txBody>
      </p:sp>
    </p:spTree>
    <p:extLst>
      <p:ext uri="{BB962C8B-B14F-4D97-AF65-F5344CB8AC3E}">
        <p14:creationId xmlns:p14="http://schemas.microsoft.com/office/powerpoint/2010/main" val="2994200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B953488-64F6-4BD9-B37E-CEF8873EEC1D}"/>
              </a:ext>
            </a:extLst>
          </p:cNvPr>
          <p:cNvSpPr/>
          <p:nvPr/>
        </p:nvSpPr>
        <p:spPr>
          <a:xfrm>
            <a:off x="483781" y="1164264"/>
            <a:ext cx="11243931" cy="18500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Сальдо расчетов </a:t>
            </a:r>
            <a:r>
              <a:rPr lang="ru-RU" dirty="0">
                <a:solidFill>
                  <a:schemeClr val="tx1"/>
                </a:solidFill>
                <a:latin typeface="Times New Roman" panose="02020603050405020304" pitchFamily="18" charset="0"/>
                <a:cs typeface="Times New Roman" panose="02020603050405020304" pitchFamily="18" charset="0"/>
              </a:rPr>
              <a:t>- это разница между требованиями и обязательствами по уплате (получению) кредитной организацией денежных средств по итогам проведенных торгов. Рассмотренные принципы организации торгов позволяют кредитной организации рассчитаться с организатором торгов по итогам торговой сессии и торгового дня, не осуществляя отдельные платежи по каждой сделке, а произвести зачет по всем своим операциям на покупку и продажу. По их результатам банк становится или должником биржи, или ее дебитором.</a:t>
            </a:r>
          </a:p>
        </p:txBody>
      </p:sp>
      <p:sp>
        <p:nvSpPr>
          <p:cNvPr id="3" name="Прямоугольник: скругленные углы 2">
            <a:extLst>
              <a:ext uri="{FF2B5EF4-FFF2-40B4-BE49-F238E27FC236}">
                <a16:creationId xmlns:a16="http://schemas.microsoft.com/office/drawing/2014/main" id="{0DACCA4C-D365-4667-9539-F3CF7D94F597}"/>
              </a:ext>
            </a:extLst>
          </p:cNvPr>
          <p:cNvSpPr/>
          <p:nvPr/>
        </p:nvSpPr>
        <p:spPr>
          <a:xfrm>
            <a:off x="483781" y="3429000"/>
            <a:ext cx="11243931" cy="2121196"/>
          </a:xfrm>
          <a:prstGeom prst="roundRect">
            <a:avLst>
              <a:gd name="adj" fmla="val 1366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ru-RU" dirty="0">
                <a:solidFill>
                  <a:schemeClr val="bg1"/>
                </a:solidFill>
                <a:latin typeface="Times New Roman" panose="02020603050405020304" pitchFamily="18" charset="0"/>
                <a:cs typeface="Times New Roman" panose="02020603050405020304" pitchFamily="18" charset="0"/>
              </a:rPr>
              <a:t>При исполнении сделок по принципу нетто документы помимо информации обо всех заключенных сделках должны содержать итоговые данные, подлежащие исполнению: нетто-позицию на поставку (получение) ценных бумаг и сальдо расчетов.</a:t>
            </a:r>
          </a:p>
          <a:p>
            <a:pPr algn="just"/>
            <a:r>
              <a:rPr lang="ru-RU" dirty="0">
                <a:solidFill>
                  <a:schemeClr val="bg1"/>
                </a:solidFill>
                <a:latin typeface="Times New Roman" panose="02020603050405020304" pitchFamily="18" charset="0"/>
                <a:cs typeface="Times New Roman" panose="02020603050405020304" pitchFamily="18" charset="0"/>
              </a:rPr>
              <a:t>Данные регистров за каждый торговый день должны подтверждаться данными первичных документов, предусмотренных организатором торговли, выписками расчетных организаций и депозитариев.</a:t>
            </a:r>
          </a:p>
        </p:txBody>
      </p:sp>
    </p:spTree>
    <p:extLst>
      <p:ext uri="{BB962C8B-B14F-4D97-AF65-F5344CB8AC3E}">
        <p14:creationId xmlns:p14="http://schemas.microsoft.com/office/powerpoint/2010/main" val="12000836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кругленные противолежащие углы 3">
            <a:extLst>
              <a:ext uri="{FF2B5EF4-FFF2-40B4-BE49-F238E27FC236}">
                <a16:creationId xmlns:a16="http://schemas.microsoft.com/office/drawing/2014/main" id="{11E0888D-6E4D-4922-8BAC-AFA319F77D48}"/>
              </a:ext>
            </a:extLst>
          </p:cNvPr>
          <p:cNvSpPr/>
          <p:nvPr/>
        </p:nvSpPr>
        <p:spPr>
          <a:xfrm>
            <a:off x="497958" y="792126"/>
            <a:ext cx="11196083" cy="2674088"/>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К операциям на фондовом рынке по покупке и продаже ценных бумаг на ОРЦБ относятся операции с различными видами ценных бумаг:</a:t>
            </a:r>
          </a:p>
          <a:p>
            <a:pPr algn="just"/>
            <a:r>
              <a:rPr lang="ru-RU" dirty="0">
                <a:latin typeface="Times New Roman" panose="02020603050405020304" pitchFamily="18" charset="0"/>
                <a:cs typeface="Times New Roman" panose="02020603050405020304" pitchFamily="18" charset="0"/>
              </a:rPr>
              <a:t>•	государственными краткосрочными бескупонными облигациями (ГКО) и облигациями федерального займа (ОФЗ);</a:t>
            </a:r>
          </a:p>
          <a:p>
            <a:pPr algn="just"/>
            <a:r>
              <a:rPr lang="ru-RU" dirty="0">
                <a:latin typeface="Times New Roman" panose="02020603050405020304" pitchFamily="18" charset="0"/>
                <a:cs typeface="Times New Roman" panose="02020603050405020304" pitchFamily="18" charset="0"/>
              </a:rPr>
              <a:t>•	облигациями внутреннего государственного валютного займа (</a:t>
            </a:r>
            <a:r>
              <a:rPr lang="ru-RU" dirty="0" err="1">
                <a:latin typeface="Times New Roman" panose="02020603050405020304" pitchFamily="18" charset="0"/>
                <a:cs typeface="Times New Roman" panose="02020603050405020304" pitchFamily="18" charset="0"/>
              </a:rPr>
              <a:t>MinFin</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Bonds</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	российскими еврооблигациями (</a:t>
            </a:r>
            <a:r>
              <a:rPr lang="ru-RU" dirty="0" err="1">
                <a:latin typeface="Times New Roman" panose="02020603050405020304" pitchFamily="18" charset="0"/>
                <a:cs typeface="Times New Roman" panose="02020603050405020304" pitchFamily="18" charset="0"/>
              </a:rPr>
              <a:t>Eurobonds</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	облигациями государственного сберегательного займа (ОГСЗ);</a:t>
            </a:r>
          </a:p>
          <a:p>
            <a:pPr algn="just"/>
            <a:r>
              <a:rPr lang="ru-RU" dirty="0">
                <a:latin typeface="Times New Roman" panose="02020603050405020304" pitchFamily="18" charset="0"/>
                <a:cs typeface="Times New Roman" panose="02020603050405020304" pitchFamily="18" charset="0"/>
              </a:rPr>
              <a:t>•	банковскими и корпоративными векселями;</a:t>
            </a:r>
          </a:p>
          <a:p>
            <a:pPr algn="just"/>
            <a:r>
              <a:rPr lang="ru-RU" dirty="0">
                <a:latin typeface="Times New Roman" panose="02020603050405020304" pitchFamily="18" charset="0"/>
                <a:cs typeface="Times New Roman" panose="02020603050405020304" pitchFamily="18" charset="0"/>
              </a:rPr>
              <a:t>•	акциями российских эмитентов, в том числе высоколиквидными акциями Blue </a:t>
            </a:r>
            <a:r>
              <a:rPr lang="ru-RU" dirty="0" err="1">
                <a:latin typeface="Times New Roman" panose="02020603050405020304" pitchFamily="18" charset="0"/>
                <a:cs typeface="Times New Roman" panose="02020603050405020304" pitchFamily="18" charset="0"/>
              </a:rPr>
              <a:t>Chips</a:t>
            </a:r>
            <a:r>
              <a:rPr lang="ru-RU" dirty="0">
                <a:latin typeface="Times New Roman" panose="02020603050405020304" pitchFamily="18" charset="0"/>
                <a:cs typeface="Times New Roman" panose="02020603050405020304" pitchFamily="18" charset="0"/>
              </a:rPr>
              <a:t>.</a:t>
            </a:r>
          </a:p>
        </p:txBody>
      </p:sp>
      <p:sp>
        <p:nvSpPr>
          <p:cNvPr id="5" name="Прямоугольник 4">
            <a:extLst>
              <a:ext uri="{FF2B5EF4-FFF2-40B4-BE49-F238E27FC236}">
                <a16:creationId xmlns:a16="http://schemas.microsoft.com/office/drawing/2014/main" id="{1F8D7503-1593-41AC-88D0-09C845D1B690}"/>
              </a:ext>
            </a:extLst>
          </p:cNvPr>
          <p:cNvSpPr/>
          <p:nvPr/>
        </p:nvSpPr>
        <p:spPr>
          <a:xfrm>
            <a:off x="497958" y="3641651"/>
            <a:ext cx="11196083" cy="282294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ru-RU" dirty="0">
                <a:latin typeface="Times New Roman" panose="02020603050405020304" pitchFamily="18" charset="0"/>
                <a:cs typeface="Times New Roman" panose="02020603050405020304" pitchFamily="18" charset="0"/>
              </a:rPr>
              <a:t>Современные услуги Банка на ОРЦБ чаще всего представлены брокерским обслуживанием своих клиентов и сделками в режиме реального времени, деятельностью банка как оператора вексельного рынка, операциями на международном рынке срочных инструментов, доверительным управлением, консалтинговым сопровождением операций, управлением фондовыми активами и депозитарными операциями.</a:t>
            </a:r>
          </a:p>
          <a:p>
            <a:pPr algn="just"/>
            <a:r>
              <a:rPr lang="ru-RU" dirty="0">
                <a:latin typeface="Times New Roman" panose="02020603050405020304" pitchFamily="18" charset="0"/>
                <a:cs typeface="Times New Roman" panose="02020603050405020304" pitchFamily="18" charset="0"/>
              </a:rPr>
              <a:t>Брокерское обслуживание в режиме «интернет-брокер» чаще всего представлено высоколиквидными акциями Blue </a:t>
            </a:r>
            <a:r>
              <a:rPr lang="ru-RU" dirty="0" err="1">
                <a:latin typeface="Times New Roman" panose="02020603050405020304" pitchFamily="18" charset="0"/>
                <a:cs typeface="Times New Roman" panose="02020603050405020304" pitchFamily="18" charset="0"/>
              </a:rPr>
              <a:t>Chips</a:t>
            </a:r>
            <a:r>
              <a:rPr lang="ru-RU" dirty="0">
                <a:latin typeface="Times New Roman" panose="02020603050405020304" pitchFamily="18" charset="0"/>
                <a:cs typeface="Times New Roman" panose="02020603050405020304" pitchFamily="18" charset="0"/>
              </a:rPr>
              <a:t>, ОАО «Газпром» и других эмитентов; валютными облигациями ОВВЗ (</a:t>
            </a:r>
            <a:r>
              <a:rPr lang="ru-RU" dirty="0" err="1">
                <a:latin typeface="Times New Roman" panose="02020603050405020304" pitchFamily="18" charset="0"/>
                <a:cs typeface="Times New Roman" panose="02020603050405020304" pitchFamily="18" charset="0"/>
              </a:rPr>
              <a:t>MinFin</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Bonds</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Eurobonds</a:t>
            </a:r>
            <a:r>
              <a:rPr lang="ru-RU" dirty="0">
                <a:latin typeface="Times New Roman" panose="02020603050405020304" pitchFamily="18" charset="0"/>
                <a:cs typeface="Times New Roman" panose="02020603050405020304" pitchFamily="18" charset="0"/>
              </a:rPr>
              <a:t>', рублевыми государственными и корпоративными облигациями и корпоративными векселями.</a:t>
            </a:r>
          </a:p>
        </p:txBody>
      </p:sp>
    </p:spTree>
    <p:extLst>
      <p:ext uri="{BB962C8B-B14F-4D97-AF65-F5344CB8AC3E}">
        <p14:creationId xmlns:p14="http://schemas.microsoft.com/office/powerpoint/2010/main" val="2457558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16A40B-ABBD-4AD4-BF6F-4614D14FDC0E}"/>
              </a:ext>
            </a:extLst>
          </p:cNvPr>
          <p:cNvSpPr>
            <a:spLocks noGrp="1"/>
          </p:cNvSpPr>
          <p:nvPr>
            <p:ph type="title"/>
          </p:nvPr>
        </p:nvSpPr>
        <p:spPr>
          <a:xfrm>
            <a:off x="451883" y="702156"/>
            <a:ext cx="11307725"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Использование системы «интернет-брокер», сделки в режиме реального времени позволяют клиентам кредитной организации:</a:t>
            </a:r>
          </a:p>
        </p:txBody>
      </p:sp>
      <p:sp>
        <p:nvSpPr>
          <p:cNvPr id="3" name="Объект 2">
            <a:extLst>
              <a:ext uri="{FF2B5EF4-FFF2-40B4-BE49-F238E27FC236}">
                <a16:creationId xmlns:a16="http://schemas.microsoft.com/office/drawing/2014/main" id="{24923FB3-54C8-42AE-8616-FD882BA1EF7A}"/>
              </a:ext>
            </a:extLst>
          </p:cNvPr>
          <p:cNvSpPr>
            <a:spLocks noGrp="1"/>
          </p:cNvSpPr>
          <p:nvPr>
            <p:ph idx="1"/>
          </p:nvPr>
        </p:nvSpPr>
        <p:spPr>
          <a:xfrm>
            <a:off x="451883" y="1813674"/>
            <a:ext cx="11307725" cy="2142664"/>
          </a:xfrm>
        </p:spPr>
        <p:txBody>
          <a:bodyPr>
            <a:normAutofit/>
          </a:bodyPr>
          <a:lstStyle/>
          <a:p>
            <a:pPr algn="just"/>
            <a:r>
              <a:rPr lang="ru-RU" dirty="0">
                <a:latin typeface="Times New Roman" panose="02020603050405020304" pitchFamily="18" charset="0"/>
                <a:cs typeface="Times New Roman" panose="02020603050405020304" pitchFamily="18" charset="0"/>
              </a:rPr>
              <a:t>наблюдать за ходом торгов ценными бумагами в режиме реального времени, получая котировки по всем видам бумаг, обращающихся на Московской Бирже;</a:t>
            </a:r>
          </a:p>
          <a:p>
            <a:pPr algn="just"/>
            <a:r>
              <a:rPr lang="ru-RU" dirty="0">
                <a:latin typeface="Times New Roman" panose="02020603050405020304" pitchFamily="18" charset="0"/>
                <a:cs typeface="Times New Roman" panose="02020603050405020304" pitchFamily="18" charset="0"/>
              </a:rPr>
              <a:t>работать при этом с любого компьютера (из офиса, дома, в пути), имеющего выход в Интернет;</a:t>
            </a:r>
          </a:p>
          <a:p>
            <a:pPr algn="just"/>
            <a:r>
              <a:rPr lang="ru-RU" dirty="0">
                <a:latin typeface="Times New Roman" panose="02020603050405020304" pitchFamily="18" charset="0"/>
                <a:cs typeface="Times New Roman" panose="02020603050405020304" pitchFamily="18" charset="0"/>
              </a:rPr>
              <a:t>самостоятельно, без помощи брокера заключать сделки в режиме реального времени по государственным и корпоративным ценным бумагам одновременно на Московской Бирже.</a:t>
            </a:r>
          </a:p>
        </p:txBody>
      </p:sp>
      <p:pic>
        <p:nvPicPr>
          <p:cNvPr id="6" name="Рисунок 5">
            <a:extLst>
              <a:ext uri="{FF2B5EF4-FFF2-40B4-BE49-F238E27FC236}">
                <a16:creationId xmlns:a16="http://schemas.microsoft.com/office/drawing/2014/main" id="{A2DB47CC-9234-4F6C-850A-6C936998B8B6}"/>
              </a:ext>
            </a:extLst>
          </p:cNvPr>
          <p:cNvPicPr>
            <a:picLocks noChangeAspect="1"/>
          </p:cNvPicPr>
          <p:nvPr/>
        </p:nvPicPr>
        <p:blipFill>
          <a:blip r:embed="rId2"/>
          <a:stretch>
            <a:fillRect/>
          </a:stretch>
        </p:blipFill>
        <p:spPr>
          <a:xfrm>
            <a:off x="7180520" y="3956338"/>
            <a:ext cx="4579088" cy="2901661"/>
          </a:xfrm>
          <a:prstGeom prst="rect">
            <a:avLst/>
          </a:prstGeom>
        </p:spPr>
      </p:pic>
      <p:pic>
        <p:nvPicPr>
          <p:cNvPr id="7" name="Рисунок 6">
            <a:extLst>
              <a:ext uri="{FF2B5EF4-FFF2-40B4-BE49-F238E27FC236}">
                <a16:creationId xmlns:a16="http://schemas.microsoft.com/office/drawing/2014/main" id="{2BCD65F0-D6E9-4193-AFD0-CA3F9EFAC5B8}"/>
              </a:ext>
            </a:extLst>
          </p:cNvPr>
          <p:cNvPicPr>
            <a:picLocks noChangeAspect="1"/>
          </p:cNvPicPr>
          <p:nvPr/>
        </p:nvPicPr>
        <p:blipFill>
          <a:blip r:embed="rId3"/>
          <a:stretch>
            <a:fillRect/>
          </a:stretch>
        </p:blipFill>
        <p:spPr>
          <a:xfrm>
            <a:off x="451883" y="3956340"/>
            <a:ext cx="5332228" cy="2901660"/>
          </a:xfrm>
          <a:prstGeom prst="rect">
            <a:avLst/>
          </a:prstGeom>
        </p:spPr>
      </p:pic>
    </p:spTree>
    <p:extLst>
      <p:ext uri="{BB962C8B-B14F-4D97-AF65-F5344CB8AC3E}">
        <p14:creationId xmlns:p14="http://schemas.microsoft.com/office/powerpoint/2010/main" val="10691467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EF5FFC-3219-4A76-AC56-55F5A71A2063}"/>
              </a:ext>
            </a:extLst>
          </p:cNvPr>
          <p:cNvSpPr>
            <a:spLocks noGrp="1"/>
          </p:cNvSpPr>
          <p:nvPr>
            <p:ph type="title"/>
          </p:nvPr>
        </p:nvSpPr>
        <p:spPr>
          <a:xfrm>
            <a:off x="451884" y="702156"/>
            <a:ext cx="11275828" cy="1013800"/>
          </a:xfrm>
        </p:spPr>
        <p:txBody>
          <a:bodyPr vert="horz" lIns="91440" tIns="45720" rIns="91440" bIns="45720" rtlCol="0" anchor="b">
            <a:normAutofit/>
          </a:bodyPr>
          <a:lstStyle/>
          <a:p>
            <a:pPr algn="ctr"/>
            <a:r>
              <a:rPr lang="ru-RU" cap="none" dirty="0">
                <a:latin typeface="Times New Roman" panose="02020603050405020304" pitchFamily="18" charset="0"/>
                <a:cs typeface="Times New Roman" panose="02020603050405020304" pitchFamily="18" charset="0"/>
              </a:rPr>
              <a:t>Банк как оператор вексельного рынка осуществляет следующие операции:</a:t>
            </a:r>
          </a:p>
        </p:txBody>
      </p:sp>
      <p:sp>
        <p:nvSpPr>
          <p:cNvPr id="3" name="Объект 2">
            <a:extLst>
              <a:ext uri="{FF2B5EF4-FFF2-40B4-BE49-F238E27FC236}">
                <a16:creationId xmlns:a16="http://schemas.microsoft.com/office/drawing/2014/main" id="{A717456B-13D4-4FE4-8B96-28F4C3F4EA97}"/>
              </a:ext>
            </a:extLst>
          </p:cNvPr>
          <p:cNvSpPr>
            <a:spLocks noGrp="1"/>
          </p:cNvSpPr>
          <p:nvPr>
            <p:ph idx="1"/>
          </p:nvPr>
        </p:nvSpPr>
        <p:spPr>
          <a:xfrm>
            <a:off x="132908" y="1834116"/>
            <a:ext cx="11897832" cy="4912242"/>
          </a:xfrm>
        </p:spPr>
        <p:txBody>
          <a:bodyPr>
            <a:normAutofit/>
          </a:bodyPr>
          <a:lstStyle/>
          <a:p>
            <a:pPr algn="just"/>
            <a:r>
              <a:rPr lang="ru-RU" sz="1600" dirty="0">
                <a:latin typeface="Times New Roman" panose="02020603050405020304" pitchFamily="18" charset="0"/>
                <a:cs typeface="Times New Roman" panose="02020603050405020304" pitchFamily="18" charset="0"/>
              </a:rPr>
              <a:t>брокерское обслуживание на долговом рынке, в том числе депозитарное хранение векселей;</a:t>
            </a:r>
          </a:p>
          <a:p>
            <a:pPr algn="just"/>
            <a:r>
              <a:rPr lang="ru-RU" sz="1600" dirty="0">
                <a:latin typeface="Times New Roman" panose="02020603050405020304" pitchFamily="18" charset="0"/>
                <a:cs typeface="Times New Roman" panose="02020603050405020304" pitchFamily="18" charset="0"/>
              </a:rPr>
              <a:t>погашение векселей;</a:t>
            </a:r>
          </a:p>
          <a:p>
            <a:pPr algn="just"/>
            <a:r>
              <a:rPr lang="ru-RU" sz="1600" dirty="0">
                <a:latin typeface="Times New Roman" panose="02020603050405020304" pitchFamily="18" charset="0"/>
                <a:cs typeface="Times New Roman" panose="02020603050405020304" pitchFamily="18" charset="0"/>
              </a:rPr>
              <a:t>управление вексельным портфелем клиента;</a:t>
            </a:r>
          </a:p>
          <a:p>
            <a:pPr algn="just"/>
            <a:r>
              <a:rPr lang="ru-RU" sz="1600" dirty="0">
                <a:latin typeface="Times New Roman" panose="02020603050405020304" pitchFamily="18" charset="0"/>
                <a:cs typeface="Times New Roman" panose="02020603050405020304" pitchFamily="18" charset="0"/>
              </a:rPr>
              <a:t>предъявление к платежу и досрочному учету векселей;</a:t>
            </a:r>
          </a:p>
          <a:p>
            <a:pPr algn="just"/>
            <a:r>
              <a:rPr lang="ru-RU" sz="1600" dirty="0">
                <a:latin typeface="Times New Roman" panose="02020603050405020304" pitchFamily="18" charset="0"/>
                <a:cs typeface="Times New Roman" panose="02020603050405020304" pitchFamily="18" charset="0"/>
              </a:rPr>
              <a:t>оказание юридической поддержки и сопровождение сделок;</a:t>
            </a:r>
          </a:p>
          <a:p>
            <a:pPr algn="just"/>
            <a:r>
              <a:rPr lang="ru-RU" sz="1600" dirty="0">
                <a:latin typeface="Times New Roman" panose="02020603050405020304" pitchFamily="18" charset="0"/>
                <a:cs typeface="Times New Roman" panose="02020603050405020304" pitchFamily="18" charset="0"/>
              </a:rPr>
              <a:t>оптимизацию расчетов с использованием векселей;</a:t>
            </a:r>
          </a:p>
          <a:p>
            <a:pPr algn="just"/>
            <a:r>
              <a:rPr lang="ru-RU" sz="1600" dirty="0">
                <a:latin typeface="Times New Roman" panose="02020603050405020304" pitchFamily="18" charset="0"/>
                <a:cs typeface="Times New Roman" panose="02020603050405020304" pitchFamily="18" charset="0"/>
              </a:rPr>
              <a:t>разработку индивидуальных финансовых схем, налоговое планирование;</a:t>
            </a:r>
          </a:p>
          <a:p>
            <a:pPr algn="just"/>
            <a:r>
              <a:rPr lang="ru-RU" sz="1600" dirty="0">
                <a:latin typeface="Times New Roman" panose="02020603050405020304" pitchFamily="18" charset="0"/>
                <a:cs typeface="Times New Roman" panose="02020603050405020304" pitchFamily="18" charset="0"/>
              </a:rPr>
              <a:t>размещение денежных средств в наиболее ликвидные банковские и корпоративные векселя по схеме РЕПО;</a:t>
            </a:r>
          </a:p>
          <a:p>
            <a:pPr algn="just"/>
            <a:r>
              <a:rPr lang="ru-RU" sz="1600" dirty="0">
                <a:latin typeface="Times New Roman" panose="02020603050405020304" pitchFamily="18" charset="0"/>
                <a:cs typeface="Times New Roman" panose="02020603050405020304" pitchFamily="18" charset="0"/>
              </a:rPr>
              <a:t>консультации по вопросам бухгалтерского учета векселей;</a:t>
            </a:r>
          </a:p>
          <a:p>
            <a:pPr algn="just"/>
            <a:r>
              <a:rPr lang="ru-RU" sz="1600" dirty="0">
                <a:latin typeface="Times New Roman" panose="02020603050405020304" pitchFamily="18" charset="0"/>
                <a:cs typeface="Times New Roman" panose="02020603050405020304" pitchFamily="18" charset="0"/>
              </a:rPr>
              <a:t>досрочный учет собственных векселей банка;</a:t>
            </a:r>
          </a:p>
          <a:p>
            <a:pPr algn="just"/>
            <a:r>
              <a:rPr lang="ru-RU" sz="1600" dirty="0" err="1">
                <a:latin typeface="Times New Roman" panose="02020603050405020304" pitchFamily="18" charset="0"/>
                <a:cs typeface="Times New Roman" panose="02020603050405020304" pitchFamily="18" charset="0"/>
              </a:rPr>
              <a:t>авалирование</a:t>
            </a:r>
            <a:r>
              <a:rPr lang="ru-RU" sz="1600" dirty="0">
                <a:latin typeface="Times New Roman" panose="02020603050405020304" pitchFamily="18" charset="0"/>
                <a:cs typeface="Times New Roman" panose="02020603050405020304" pitchFamily="18" charset="0"/>
              </a:rPr>
              <a:t> векселей;</a:t>
            </a:r>
          </a:p>
          <a:p>
            <a:pPr algn="just"/>
            <a:r>
              <a:rPr lang="ru-RU" sz="1600" dirty="0">
                <a:latin typeface="Times New Roman" panose="02020603050405020304" pitchFamily="18" charset="0"/>
                <a:cs typeface="Times New Roman" panose="02020603050405020304" pitchFamily="18" charset="0"/>
              </a:rPr>
              <a:t>прием векселей на инкассо;</a:t>
            </a:r>
          </a:p>
        </p:txBody>
      </p:sp>
    </p:spTree>
    <p:extLst>
      <p:ext uri="{BB962C8B-B14F-4D97-AF65-F5344CB8AC3E}">
        <p14:creationId xmlns:p14="http://schemas.microsoft.com/office/powerpoint/2010/main" val="37325733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C92B2079-1CB6-4A9B-8C05-F011160981C0}"/>
              </a:ext>
            </a:extLst>
          </p:cNvPr>
          <p:cNvSpPr/>
          <p:nvPr/>
        </p:nvSpPr>
        <p:spPr>
          <a:xfrm>
            <a:off x="448340" y="751344"/>
            <a:ext cx="11323674" cy="347684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ru-RU" dirty="0">
                <a:latin typeface="Times New Roman" panose="02020603050405020304" pitchFamily="18" charset="0"/>
                <a:cs typeface="Times New Roman" panose="02020603050405020304" pitchFamily="18" charset="0"/>
              </a:rPr>
              <a:t>К операциям на международном рынке срочных инструментов можно отнести операции с фьючерсными и опционными контрактами на крупнейших биржах мира (СМЕ, СВОЕ, NYMEX, NYBOT, LME) брокерское обслуживание на рынке срочных контрактов по всем видам базовых активов (</a:t>
            </a:r>
            <a:r>
              <a:rPr lang="ru-RU" dirty="0" err="1">
                <a:latin typeface="Times New Roman" panose="02020603050405020304" pitchFamily="18" charset="0"/>
                <a:cs typeface="Times New Roman" panose="02020603050405020304" pitchFamily="18" charset="0"/>
              </a:rPr>
              <a:t>Bonds</a:t>
            </a:r>
            <a:r>
              <a:rPr lang="ru-RU" dirty="0">
                <a:latin typeface="Times New Roman" panose="02020603050405020304" pitchFamily="18" charset="0"/>
                <a:cs typeface="Times New Roman" panose="02020603050405020304" pitchFamily="18" charset="0"/>
              </a:rPr>
              <a:t>, валюты, фондовые индексы, металлы, нефть и продукты нефтепереработки, зерновые и другие товарные группы); страхование различных групп риска (хеджирование) российских товаропроизводителей и дилеров с помощью инструментов срочного рынка, таких как хеджирование:</a:t>
            </a:r>
          </a:p>
          <a:p>
            <a:pPr algn="just"/>
            <a:r>
              <a:rPr lang="ru-RU" dirty="0">
                <a:latin typeface="Times New Roman" panose="02020603050405020304" pitchFamily="18" charset="0"/>
                <a:cs typeface="Times New Roman" panose="02020603050405020304" pitchFamily="18" charset="0"/>
              </a:rPr>
              <a:t>•	экспортных поставок с помощью фьючерсов и опционов;</a:t>
            </a:r>
          </a:p>
          <a:p>
            <a:pPr algn="just"/>
            <a:r>
              <a:rPr lang="ru-RU" dirty="0">
                <a:latin typeface="Times New Roman" panose="02020603050405020304" pitchFamily="18" charset="0"/>
                <a:cs typeface="Times New Roman" panose="02020603050405020304" pitchFamily="18" charset="0"/>
              </a:rPr>
              <a:t>•	импортных закупок с помощью фьючерсов и опционов;</a:t>
            </a:r>
          </a:p>
          <a:p>
            <a:pPr algn="just"/>
            <a:r>
              <a:rPr lang="ru-RU" dirty="0">
                <a:latin typeface="Times New Roman" panose="02020603050405020304" pitchFamily="18" charset="0"/>
                <a:cs typeface="Times New Roman" panose="02020603050405020304" pitchFamily="18" charset="0"/>
              </a:rPr>
              <a:t>•	валютных рисков с помощью фьючерсов и опционов;</a:t>
            </a:r>
          </a:p>
          <a:p>
            <a:pPr algn="just"/>
            <a:r>
              <a:rPr lang="ru-RU" dirty="0">
                <a:latin typeface="Times New Roman" panose="02020603050405020304" pitchFamily="18" charset="0"/>
                <a:cs typeface="Times New Roman" panose="02020603050405020304" pitchFamily="18" charset="0"/>
              </a:rPr>
              <a:t>•	нормы прибыли при переработке сырья и последующей продаже продуктов, а также разработка различных схем хеджирования для клиентов.</a:t>
            </a:r>
          </a:p>
        </p:txBody>
      </p:sp>
      <p:sp>
        <p:nvSpPr>
          <p:cNvPr id="7" name="Прямоугольник: скругленные противолежащие углы 6">
            <a:extLst>
              <a:ext uri="{FF2B5EF4-FFF2-40B4-BE49-F238E27FC236}">
                <a16:creationId xmlns:a16="http://schemas.microsoft.com/office/drawing/2014/main" id="{9E453D26-13F2-4887-AA22-528634A588B7}"/>
              </a:ext>
            </a:extLst>
          </p:cNvPr>
          <p:cNvSpPr/>
          <p:nvPr/>
        </p:nvSpPr>
        <p:spPr>
          <a:xfrm>
            <a:off x="451884" y="4455043"/>
            <a:ext cx="11320130" cy="178627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К инвестиционным операциям кредитной организации на фондовом рынке относятся операции по покупке ценных бумаг с целью получения постоянного дохода.</a:t>
            </a:r>
          </a:p>
          <a:p>
            <a:pPr algn="just"/>
            <a:r>
              <a:rPr lang="ru-RU" dirty="0">
                <a:latin typeface="Times New Roman" panose="02020603050405020304" pitchFamily="18" charset="0"/>
                <a:cs typeface="Times New Roman" panose="02020603050405020304" pitchFamily="18" charset="0"/>
              </a:rPr>
              <a:t>Доверительное управление кредитной организаций на фондовом рынке включает формирование и управление портфелем производных ценных бумаг (фьючерсные и опционные контракты) третьих лиц на основе стратегии торговли волатильностью и стратегии, основанной на использовании механических торговых систем.</a:t>
            </a:r>
          </a:p>
        </p:txBody>
      </p:sp>
    </p:spTree>
    <p:extLst>
      <p:ext uri="{BB962C8B-B14F-4D97-AF65-F5344CB8AC3E}">
        <p14:creationId xmlns:p14="http://schemas.microsoft.com/office/powerpoint/2010/main" val="34100157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EEDDCD6-2A06-4908-AACE-16A0F298A4EA}"/>
              </a:ext>
            </a:extLst>
          </p:cNvPr>
          <p:cNvSpPr/>
          <p:nvPr/>
        </p:nvSpPr>
        <p:spPr>
          <a:xfrm>
            <a:off x="458085" y="1105785"/>
            <a:ext cx="11275827" cy="21690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Консалтинг и сопровождение операций заключается в предоставлении информации клиентам по технике торговли, регламенту торговых площадок, спецификации биржевых контрактов; разработке различных торговых стратегий в зависимости от инвестиционных целей клиентов; информации о котировках в режиме онлайн с крупнейших бирж мира; информации об ожидаемых и реальных показателях экономики США и других стран; предоставлении графической информации о динамике рынка за любой период (графики могут включать в себя инструменты технического анализа); подготовке необходимой документации для открытия торговых счетов клиентам и открытие торгового счета «под ключ».</a:t>
            </a:r>
          </a:p>
        </p:txBody>
      </p:sp>
      <p:sp>
        <p:nvSpPr>
          <p:cNvPr id="3" name="Прямоугольник: скругленные углы 2">
            <a:extLst>
              <a:ext uri="{FF2B5EF4-FFF2-40B4-BE49-F238E27FC236}">
                <a16:creationId xmlns:a16="http://schemas.microsoft.com/office/drawing/2014/main" id="{07CD7EF8-6BB4-4CA4-9FB1-546BCDDE6312}"/>
              </a:ext>
            </a:extLst>
          </p:cNvPr>
          <p:cNvSpPr/>
          <p:nvPr/>
        </p:nvSpPr>
        <p:spPr>
          <a:xfrm>
            <a:off x="458085" y="3732028"/>
            <a:ext cx="11275827" cy="1759689"/>
          </a:xfrm>
          <a:prstGeom prst="roundRect">
            <a:avLst>
              <a:gd name="adj" fmla="val 760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ru-RU" dirty="0">
                <a:latin typeface="Times New Roman" panose="02020603050405020304" pitchFamily="18" charset="0"/>
                <a:cs typeface="Times New Roman" panose="02020603050405020304" pitchFamily="18" charset="0"/>
              </a:rPr>
              <a:t>В настоящее время все большую популярность приобретает такая услуга, как передача средств в управление профессиональным управляющим фондовыми активами. Услуги по управлению фондовыми активами предоставляют инвестору реальные шансы высокодоходного вложения своих средств с одновременно полным контролем над ними в процессе управления.</a:t>
            </a:r>
          </a:p>
        </p:txBody>
      </p:sp>
    </p:spTree>
    <p:extLst>
      <p:ext uri="{BB962C8B-B14F-4D97-AF65-F5344CB8AC3E}">
        <p14:creationId xmlns:p14="http://schemas.microsoft.com/office/powerpoint/2010/main" val="6770192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загнутый угол 1">
            <a:extLst>
              <a:ext uri="{FF2B5EF4-FFF2-40B4-BE49-F238E27FC236}">
                <a16:creationId xmlns:a16="http://schemas.microsoft.com/office/drawing/2014/main" id="{A51FFD72-5046-42CC-9AD5-0A87685599BE}"/>
              </a:ext>
            </a:extLst>
          </p:cNvPr>
          <p:cNvSpPr/>
          <p:nvPr/>
        </p:nvSpPr>
        <p:spPr>
          <a:xfrm>
            <a:off x="451884" y="738962"/>
            <a:ext cx="11291776" cy="5964866"/>
          </a:xfrm>
          <a:prstGeom prst="foldedCorner">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Депозитарий кредитной организации оказывает депозитарные услуги, предусмотренные Законом о рынке ценных бумаг и нормативными правовыми актами Центрального банка:</a:t>
            </a:r>
          </a:p>
          <a:p>
            <a:pPr algn="just"/>
            <a:r>
              <a:rPr lang="ru-RU" dirty="0">
                <a:solidFill>
                  <a:schemeClr val="tx1"/>
                </a:solidFill>
                <a:latin typeface="Times New Roman" panose="02020603050405020304" pitchFamily="18" charset="0"/>
                <a:cs typeface="Times New Roman" panose="02020603050405020304" pitchFamily="18" charset="0"/>
              </a:rPr>
              <a:t>•	ведение счетов депо владельца, доверительного управляющего, номинального держателя и эмиссионных счетов депо;</a:t>
            </a:r>
          </a:p>
          <a:p>
            <a:pPr algn="just"/>
            <a:r>
              <a:rPr lang="ru-RU" dirty="0">
                <a:solidFill>
                  <a:schemeClr val="tx1"/>
                </a:solidFill>
                <a:latin typeface="Times New Roman" panose="02020603050405020304" pitchFamily="18" charset="0"/>
                <a:cs typeface="Times New Roman" panose="02020603050405020304" pitchFamily="18" charset="0"/>
              </a:rPr>
              <a:t>•	обслуживание счета депо через попечителя счета;</a:t>
            </a:r>
          </a:p>
          <a:p>
            <a:pPr algn="just"/>
            <a:r>
              <a:rPr lang="ru-RU" dirty="0">
                <a:solidFill>
                  <a:schemeClr val="tx1"/>
                </a:solidFill>
                <a:latin typeface="Times New Roman" panose="02020603050405020304" pitchFamily="18" charset="0"/>
                <a:cs typeface="Times New Roman" panose="02020603050405020304" pitchFamily="18" charset="0"/>
              </a:rPr>
              <a:t>•	хранение и (или) учет всех видов ценных бумаг, в том числе государственных ценных бумаг, областных и муниципальных облигационных займов, корпоративных ценных бумаг и векселей, международных финансовых инструментов (еврооблигации, ADR, GDR и др.);</a:t>
            </a:r>
          </a:p>
          <a:p>
            <a:pPr algn="just"/>
            <a:r>
              <a:rPr lang="ru-RU" dirty="0">
                <a:solidFill>
                  <a:schemeClr val="tx1"/>
                </a:solidFill>
                <a:latin typeface="Times New Roman" panose="02020603050405020304" pitchFamily="18" charset="0"/>
                <a:cs typeface="Times New Roman" panose="02020603050405020304" pitchFamily="18" charset="0"/>
              </a:rPr>
              <a:t>•	проведение операций в реестрах владельцев ценных бумаг и в де- </a:t>
            </a:r>
            <a:r>
              <a:rPr lang="ru-RU" dirty="0" err="1">
                <a:solidFill>
                  <a:schemeClr val="tx1"/>
                </a:solidFill>
                <a:latin typeface="Times New Roman" panose="02020603050405020304" pitchFamily="18" charset="0"/>
                <a:cs typeface="Times New Roman" panose="02020603050405020304" pitchFamily="18" charset="0"/>
              </a:rPr>
              <a:t>позитариях</a:t>
            </a:r>
            <a:r>
              <a:rPr lang="ru-RU" dirty="0">
                <a:solidFill>
                  <a:schemeClr val="tx1"/>
                </a:solidFill>
                <a:latin typeface="Times New Roman" panose="02020603050405020304" pitchFamily="18" charset="0"/>
                <a:cs typeface="Times New Roman" panose="02020603050405020304" pitchFamily="18" charset="0"/>
              </a:rPr>
              <a:t>-корреспондентах;</a:t>
            </a:r>
          </a:p>
          <a:p>
            <a:pPr algn="just"/>
            <a:r>
              <a:rPr lang="ru-RU" dirty="0">
                <a:solidFill>
                  <a:schemeClr val="tx1"/>
                </a:solidFill>
                <a:latin typeface="Times New Roman" panose="02020603050405020304" pitchFamily="18" charset="0"/>
                <a:cs typeface="Times New Roman" panose="02020603050405020304" pitchFamily="18" charset="0"/>
              </a:rPr>
              <a:t>•	регистрация и оформление документов по сделкам с ценными бумагами (договоры по сделкам, поручения, передаточные распоряжения);</a:t>
            </a:r>
          </a:p>
          <a:p>
            <a:pPr algn="just"/>
            <a:r>
              <a:rPr lang="ru-RU" dirty="0">
                <a:solidFill>
                  <a:schemeClr val="tx1"/>
                </a:solidFill>
                <a:latin typeface="Times New Roman" panose="02020603050405020304" pitchFamily="18" charset="0"/>
                <a:cs typeface="Times New Roman" panose="02020603050405020304" pitchFamily="18" charset="0"/>
              </a:rPr>
              <a:t>•	оформление и регистрация различных видов обременения ценных бумаг (блокировка, залог, заклад);</a:t>
            </a:r>
          </a:p>
          <a:p>
            <a:pPr algn="just"/>
            <a:r>
              <a:rPr lang="ru-RU" dirty="0">
                <a:solidFill>
                  <a:schemeClr val="tx1"/>
                </a:solidFill>
                <a:latin typeface="Times New Roman" panose="02020603050405020304" pitchFamily="18" charset="0"/>
                <a:cs typeface="Times New Roman" panose="02020603050405020304" pitchFamily="18" charset="0"/>
              </a:rPr>
              <a:t>•	получение и выплата дивидендов, процентов и иных доходов по ценным бумагам;</a:t>
            </a:r>
          </a:p>
          <a:p>
            <a:pPr algn="just"/>
            <a:r>
              <a:rPr lang="ru-RU" dirty="0">
                <a:solidFill>
                  <a:schemeClr val="tx1"/>
                </a:solidFill>
                <a:latin typeface="Times New Roman" panose="02020603050405020304" pitchFamily="18" charset="0"/>
                <a:cs typeface="Times New Roman" panose="02020603050405020304" pitchFamily="18" charset="0"/>
              </a:rPr>
              <a:t>•	обслуживание корпоративных действий эмитентов, представление интересов клиентов путем участия в собрании акционеров по доверенности с правом голосования;</a:t>
            </a:r>
          </a:p>
          <a:p>
            <a:pPr algn="just"/>
            <a:r>
              <a:rPr lang="ru-RU" dirty="0">
                <a:solidFill>
                  <a:schemeClr val="tx1"/>
                </a:solidFill>
                <a:latin typeface="Times New Roman" panose="02020603050405020304" pitchFamily="18" charset="0"/>
                <a:cs typeface="Times New Roman" panose="02020603050405020304" pitchFamily="18" charset="0"/>
              </a:rPr>
              <a:t>•	ведение фондового портфеля, проведение операций купли-продажи ценных бумаг по различным схемам и оптимизация налогообложения;</a:t>
            </a:r>
          </a:p>
          <a:p>
            <a:pPr algn="just"/>
            <a:r>
              <a:rPr lang="ru-RU" dirty="0">
                <a:solidFill>
                  <a:schemeClr val="tx1"/>
                </a:solidFill>
                <a:latin typeface="Times New Roman" panose="02020603050405020304" pitchFamily="18" charset="0"/>
                <a:cs typeface="Times New Roman" panose="02020603050405020304" pitchFamily="18" charset="0"/>
              </a:rPr>
              <a:t>•	выполнение функций платежного агента при обслуживании выпусков облигационных займов.</a:t>
            </a:r>
          </a:p>
        </p:txBody>
      </p:sp>
    </p:spTree>
    <p:extLst>
      <p:ext uri="{BB962C8B-B14F-4D97-AF65-F5344CB8AC3E}">
        <p14:creationId xmlns:p14="http://schemas.microsoft.com/office/powerpoint/2010/main" val="6074915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91C8E2E-D5CD-4214-AC1C-C628AB3E3241}"/>
              </a:ext>
            </a:extLst>
          </p:cNvPr>
          <p:cNvSpPr/>
          <p:nvPr/>
        </p:nvSpPr>
        <p:spPr>
          <a:xfrm>
            <a:off x="1111988" y="818706"/>
            <a:ext cx="9968023" cy="25358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К сопутствующим услугам депозитария кредитной организации относятся такие услуги, как ведение денежных счетов депонентов, связанных с проведением операций с ценными бумагами и получением доходов по ценным бумагам; проверка сертификатов ценных бумаг на подлинность и платежеспособность; изъятие из обращения, погашение и уничтожение сертификатов ценных бумаг; отделение и погашение купонов в установленных законодательством случаях; предоставление депонентам имеющихся сведений об эмитентах, сведений о состоянии рынка ценных бумаг.</a:t>
            </a:r>
          </a:p>
        </p:txBody>
      </p:sp>
      <p:pic>
        <p:nvPicPr>
          <p:cNvPr id="3" name="Рисунок 2">
            <a:extLst>
              <a:ext uri="{FF2B5EF4-FFF2-40B4-BE49-F238E27FC236}">
                <a16:creationId xmlns:a16="http://schemas.microsoft.com/office/drawing/2014/main" id="{DF417F37-BF57-4F28-82DD-CC9E9143B86B}"/>
              </a:ext>
            </a:extLst>
          </p:cNvPr>
          <p:cNvPicPr>
            <a:picLocks noChangeAspect="1"/>
          </p:cNvPicPr>
          <p:nvPr/>
        </p:nvPicPr>
        <p:blipFill>
          <a:blip r:embed="rId2"/>
          <a:stretch>
            <a:fillRect/>
          </a:stretch>
        </p:blipFill>
        <p:spPr>
          <a:xfrm>
            <a:off x="2240812" y="3503430"/>
            <a:ext cx="7710376" cy="3372760"/>
          </a:xfrm>
          <a:prstGeom prst="rect">
            <a:avLst/>
          </a:prstGeom>
        </p:spPr>
      </p:pic>
    </p:spTree>
    <p:extLst>
      <p:ext uri="{BB962C8B-B14F-4D97-AF65-F5344CB8AC3E}">
        <p14:creationId xmlns:p14="http://schemas.microsoft.com/office/powerpoint/2010/main" val="296567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339841-E693-4DDB-A7A1-435B1F46B841}"/>
              </a:ext>
            </a:extLst>
          </p:cNvPr>
          <p:cNvSpPr>
            <a:spLocks noGrp="1"/>
          </p:cNvSpPr>
          <p:nvPr>
            <p:ph type="title"/>
          </p:nvPr>
        </p:nvSpPr>
        <p:spPr>
          <a:xfrm>
            <a:off x="435934" y="654310"/>
            <a:ext cx="11307725" cy="1131960"/>
          </a:xfrm>
        </p:spPr>
        <p:txBody>
          <a:bodyPr>
            <a:noAutofit/>
          </a:bodyPr>
          <a:lstStyle/>
          <a:p>
            <a:pPr algn="ctr"/>
            <a:r>
              <a:rPr lang="ru-RU" sz="2000" b="1" i="1" cap="none"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Инвестиционная Деятельность </a:t>
            </a:r>
            <a:r>
              <a:rPr lang="ru-RU" sz="2000" cap="none" dirty="0">
                <a:latin typeface="Times New Roman" panose="02020603050405020304" pitchFamily="18" charset="0"/>
                <a:cs typeface="Times New Roman" panose="02020603050405020304" pitchFamily="18" charset="0"/>
              </a:rPr>
              <a:t>представляет собой деятельность по вложению инвестиций и осуществлению совокупности практических действий по реализации инвестиций.</a:t>
            </a:r>
          </a:p>
        </p:txBody>
      </p:sp>
      <p:sp>
        <p:nvSpPr>
          <p:cNvPr id="3" name="Объект 2">
            <a:extLst>
              <a:ext uri="{FF2B5EF4-FFF2-40B4-BE49-F238E27FC236}">
                <a16:creationId xmlns:a16="http://schemas.microsoft.com/office/drawing/2014/main" id="{81D14315-98B6-459C-A0D4-01E147C3FBBE}"/>
              </a:ext>
            </a:extLst>
          </p:cNvPr>
          <p:cNvSpPr>
            <a:spLocks noGrp="1"/>
          </p:cNvSpPr>
          <p:nvPr>
            <p:ph idx="1"/>
          </p:nvPr>
        </p:nvSpPr>
        <p:spPr>
          <a:xfrm>
            <a:off x="435934" y="2180496"/>
            <a:ext cx="11307725" cy="3678303"/>
          </a:xfrm>
        </p:spPr>
        <p:txBody>
          <a:bodyPr>
            <a:normAutofit/>
          </a:bodyPr>
          <a:lstStyle/>
          <a:p>
            <a:pPr algn="just"/>
            <a:r>
              <a:rPr lang="ru-RU" sz="2000" b="1" dirty="0">
                <a:latin typeface="Times New Roman" panose="02020603050405020304" pitchFamily="18" charset="0"/>
                <a:cs typeface="Times New Roman" panose="02020603050405020304" pitchFamily="18" charset="0"/>
              </a:rPr>
              <a:t>Инвестиционные операции банка </a:t>
            </a:r>
            <a:r>
              <a:rPr lang="ru-RU" sz="2000" dirty="0">
                <a:latin typeface="Times New Roman" panose="02020603050405020304" pitchFamily="18" charset="0"/>
                <a:cs typeface="Times New Roman" panose="02020603050405020304" pitchFamily="18" charset="0"/>
              </a:rPr>
              <a:t>— это вложения денежных и иных резервов банка в ценные бумаги, недвижимость, уставные фонды предприятий и иные объекты вложений, рыночная стоимость которых способна расти и приносить банку доход в форме процентов, дивидендов, прибыли от перепродажи. Основной целью, которую преследует банк при расширении инвестиционной деятельности, является стремление расширить свое влияние, вывести его за рамки чисто банковской деятельности. Другими целями являются; расширение и диверсификация доходной базы банка; присутствие банка на наиболее динамичном рынке — рынке ценных бумаг; понижение общего риска банка за счет расширения видов деятельности; расширение клиентской базы, видов услуг, оказываемых клиентам.</a:t>
            </a:r>
          </a:p>
        </p:txBody>
      </p:sp>
    </p:spTree>
    <p:extLst>
      <p:ext uri="{BB962C8B-B14F-4D97-AF65-F5344CB8AC3E}">
        <p14:creationId xmlns:p14="http://schemas.microsoft.com/office/powerpoint/2010/main" val="17773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BB2D84-B5C6-4E5C-8BF7-D7ED11237DC2}"/>
              </a:ext>
            </a:extLst>
          </p:cNvPr>
          <p:cNvSpPr>
            <a:spLocks noGrp="1"/>
          </p:cNvSpPr>
          <p:nvPr>
            <p:ph type="title" idx="4294967295"/>
          </p:nvPr>
        </p:nvSpPr>
        <p:spPr>
          <a:xfrm>
            <a:off x="450056" y="595423"/>
            <a:ext cx="11229919" cy="1658679"/>
          </a:xfrm>
        </p:spPr>
        <p:txBody>
          <a:bodyPr>
            <a:noAutofit/>
          </a:bodyPr>
          <a:lstStyle/>
          <a:p>
            <a:pPr algn="just"/>
            <a:r>
              <a:rPr lang="ru-RU" sz="1800" b="1" u="sng" cap="none" dirty="0">
                <a:solidFill>
                  <a:schemeClr val="tx1"/>
                </a:solidFill>
                <a:latin typeface="Times New Roman" panose="02020603050405020304" pitchFamily="18" charset="0"/>
                <a:cs typeface="Times New Roman" panose="02020603050405020304" pitchFamily="18" charset="0"/>
              </a:rPr>
              <a:t>Процесс принятия инвестиционных решений коммерческим банком на рынке ценных бумаг </a:t>
            </a:r>
            <a:r>
              <a:rPr lang="ru-RU" sz="1800" cap="none" dirty="0">
                <a:solidFill>
                  <a:schemeClr val="tx1"/>
                </a:solidFill>
                <a:latin typeface="Times New Roman" panose="02020603050405020304" pitchFamily="18" charset="0"/>
                <a:cs typeface="Times New Roman" panose="02020603050405020304" pitchFamily="18" charset="0"/>
              </a:rPr>
              <a:t>— это формирование портфеля ценных бумаг (планирование, анализ и регулирование состава портфеля ценных бумаг, управление портфелем с целью достижения поставленных перед портфелем целей при сохранении необходимого уровня его ликвидности, риска и минимизации расходов).</a:t>
            </a:r>
          </a:p>
        </p:txBody>
      </p:sp>
      <p:sp>
        <p:nvSpPr>
          <p:cNvPr id="3" name="Объект 2">
            <a:extLst>
              <a:ext uri="{FF2B5EF4-FFF2-40B4-BE49-F238E27FC236}">
                <a16:creationId xmlns:a16="http://schemas.microsoft.com/office/drawing/2014/main" id="{F61F3167-79D6-4EC5-A566-11248A678965}"/>
              </a:ext>
            </a:extLst>
          </p:cNvPr>
          <p:cNvSpPr>
            <a:spLocks noGrp="1"/>
          </p:cNvSpPr>
          <p:nvPr>
            <p:ph idx="4294967295"/>
          </p:nvPr>
        </p:nvSpPr>
        <p:spPr>
          <a:xfrm>
            <a:off x="450056" y="2340677"/>
            <a:ext cx="11291887" cy="3678237"/>
          </a:xfrm>
        </p:spPr>
        <p:txBody>
          <a:bodyPr vert="horz" lIns="91440" tIns="45720" rIns="91440" bIns="45720" rtlCol="0" anchor="ctr">
            <a:normAutofit/>
          </a:bodyPr>
          <a:lstStyle/>
          <a:p>
            <a:pPr marL="0" indent="0" algn="just">
              <a:buNone/>
            </a:pPr>
            <a:r>
              <a:rPr lang="ru-RU" sz="2000" b="1" dirty="0">
                <a:latin typeface="Times New Roman" panose="02020603050405020304" pitchFamily="18" charset="0"/>
                <a:cs typeface="Times New Roman" panose="02020603050405020304" pitchFamily="18" charset="0"/>
              </a:rPr>
              <a:t>Портфельное инвестирование состоит из следующих этапов:</a:t>
            </a:r>
          </a:p>
          <a:p>
            <a:pPr algn="just"/>
            <a:r>
              <a:rPr lang="ru-RU" sz="2000" dirty="0">
                <a:latin typeface="Times New Roman" panose="02020603050405020304" pitchFamily="18" charset="0"/>
                <a:cs typeface="Times New Roman" panose="02020603050405020304" pitchFamily="18" charset="0"/>
              </a:rPr>
              <a:t>выбор и формулирование собственной стратегии;</a:t>
            </a:r>
          </a:p>
          <a:p>
            <a:pPr algn="just"/>
            <a:r>
              <a:rPr lang="ru-RU" sz="2000" dirty="0">
                <a:latin typeface="Times New Roman" panose="02020603050405020304" pitchFamily="18" charset="0"/>
                <a:cs typeface="Times New Roman" panose="02020603050405020304" pitchFamily="18" charset="0"/>
              </a:rPr>
              <a:t>определение инвестиционной политики;</a:t>
            </a:r>
          </a:p>
          <a:p>
            <a:pPr algn="just"/>
            <a:r>
              <a:rPr lang="ru-RU" sz="2000" dirty="0">
                <a:latin typeface="Times New Roman" panose="02020603050405020304" pitchFamily="18" charset="0"/>
                <a:cs typeface="Times New Roman" panose="02020603050405020304" pitchFamily="18" charset="0"/>
              </a:rPr>
              <a:t>комплексный анализ рынка;</a:t>
            </a:r>
          </a:p>
          <a:p>
            <a:pPr algn="just"/>
            <a:r>
              <a:rPr lang="ru-RU" sz="2000" dirty="0">
                <a:latin typeface="Times New Roman" panose="02020603050405020304" pitchFamily="18" charset="0"/>
                <a:cs typeface="Times New Roman" panose="02020603050405020304" pitchFamily="18" charset="0"/>
              </a:rPr>
              <a:t>формирование стартового портфеля;</a:t>
            </a:r>
          </a:p>
          <a:p>
            <a:pPr algn="just"/>
            <a:r>
              <a:rPr lang="ru-RU" sz="2000" dirty="0">
                <a:latin typeface="Times New Roman" panose="02020603050405020304" pitchFamily="18" charset="0"/>
                <a:cs typeface="Times New Roman" panose="02020603050405020304" pitchFamily="18" charset="0"/>
              </a:rPr>
              <a:t>реструктуризация портфеля.</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924982"/>
      </p:ext>
    </p:extLst>
  </p:cSld>
  <p:clrMapOvr>
    <a:masterClrMapping/>
  </p:clrMapOvr>
</p:sld>
</file>

<file path=ppt/theme/theme1.xml><?xml version="1.0" encoding="utf-8"?>
<a:theme xmlns:a="http://schemas.openxmlformats.org/drawingml/2006/main" name="Дивиденд">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emplate/>
  <TotalTime>422</TotalTime>
  <Words>13787</Words>
  <Application>Microsoft Office PowerPoint</Application>
  <PresentationFormat>Широкоэкранный</PresentationFormat>
  <Paragraphs>323</Paragraphs>
  <Slides>77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77</vt:i4>
      </vt:variant>
    </vt:vector>
  </HeadingPairs>
  <TitlesOfParts>
    <vt:vector size="83" baseType="lpstr">
      <vt:lpstr>Arial</vt:lpstr>
      <vt:lpstr>Corbel</vt:lpstr>
      <vt:lpstr>Gill Sans MT</vt:lpstr>
      <vt:lpstr>Times New Roman</vt:lpstr>
      <vt:lpstr>Wingdings 2</vt:lpstr>
      <vt:lpstr>Дивиденд</vt:lpstr>
      <vt:lpstr>Презентация PowerPoint</vt:lpstr>
      <vt:lpstr>Тема 3.1. Формирование банками портфеля ценных бумаг</vt:lpstr>
      <vt:lpstr>1. Эмиссионные операции коммерческого банка с ценными бумагами.</vt:lpstr>
      <vt:lpstr>Презентация PowerPoint</vt:lpstr>
      <vt:lpstr>Презентация PowerPoint</vt:lpstr>
      <vt:lpstr>2. Инвестиционные операции коммерческого банка.</vt:lpstr>
      <vt:lpstr>Инвестиции бывают следующих видов:</vt:lpstr>
      <vt:lpstr>Инвестиционная Деятельность представляет собой деятельность по вложению инвестиций и осуществлению совокупности практических действий по реализации инвестиций.</vt:lpstr>
      <vt:lpstr>Процесс принятия инвестиционных решений коммерческим банком на рынке ценных бумаг — это формирование портфеля ценных бумаг (планирование, анализ и регулирование состава портфеля ценных бумаг, управление портфелем с целью достижения поставленных перед портфелем целей при сохранении необходимого уровня его ликвидности, риска и минимизации расходов).</vt:lpstr>
      <vt:lpstr>Важнейшим этапом инвестирования является выбор стратегии.</vt:lpstr>
      <vt:lpstr>Исходя из степени приемлемого риска, можно выделить следующие инвестиционные стратегии коммерческих банков:</vt:lpstr>
      <vt:lpstr>На основе выбора инвестиционной стратегии формируется собственная инвестиционная политика.</vt:lpstr>
      <vt:lpstr>Презентация PowerPoint</vt:lpstr>
      <vt:lpstr>Презентация PowerPoint</vt:lpstr>
      <vt:lpstr>Банковский инвестиционный портфель.</vt:lpstr>
      <vt:lpstr>Различают два основных способа управления инвестиционными портфелями: активный и пассивный.</vt:lpstr>
      <vt:lpstr>Выделяют следующие основные формы активного управления: подбор «чистого» дохода, подмена, сектор-своп, предвидение учетной ставки.</vt:lpstr>
      <vt:lpstr>Пассивное управление банковским инвестиционным портфелем исходит из предположения, что фондовый рынок достаточно эффективен при выборе ценных бумаг или учете времени.</vt:lpstr>
      <vt:lpstr>3. Посреднические операции коммерческого банка с ценными бумагами</vt:lpstr>
      <vt:lpstr>Презентация PowerPoint</vt:lpstr>
      <vt:lpstr>Прежде чем компания предложит свои ценные бумаги к публичной продаже, она должна оценить преимущества и недостатки этого решения.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Брокерские и дилерские операции.</vt:lpstr>
      <vt:lpstr>Презентация PowerPoint</vt:lpstr>
      <vt:lpstr>Презентация PowerPoint</vt:lpstr>
      <vt:lpstr>Презентация PowerPoint</vt:lpstr>
      <vt:lpstr>Презентация PowerPoint</vt:lpstr>
      <vt:lpstr>Для успешной реализации приказа заявка должна содержать следующие указания:</vt:lpstr>
      <vt:lpstr>Важным условием каждой заявки является уровень цены. Приказы классифицируются по типу:</vt:lpstr>
      <vt:lpstr>Презентация PowerPoint</vt:lpstr>
      <vt:lpstr>Презентация PowerPoint</vt:lpstr>
      <vt:lpstr>Депозитарная деятельность коммерческого банка.</vt:lpstr>
      <vt:lpstr>Презентация PowerPoint</vt:lpstr>
      <vt:lpstr>Презентация PowerPoint</vt:lpstr>
      <vt:lpstr>Расчеты.</vt:lpstr>
      <vt:lpstr>Презентация PowerPoint</vt:lpstr>
      <vt:lpstr>Наличное хранение.</vt:lpstr>
      <vt:lpstr>Безналичное хранение.</vt:lpstr>
      <vt:lpstr>Корпоративные действия.</vt:lpstr>
      <vt:lpstr>Презентация PowerPoint</vt:lpstr>
      <vt:lpstr>Консультационная деятельность.</vt:lpstr>
      <vt:lpstr>Презентация PowerPoint</vt:lpstr>
      <vt:lpstr>Тема 3.2. Проведение активных операций с ценными бумагами коммерческими банками</vt:lpstr>
      <vt:lpstr>1. Операции РЕПО коммерческих банков</vt:lpstr>
      <vt:lpstr>Презентация PowerPoint</vt:lpstr>
      <vt:lpstr>Презентация PowerPoint</vt:lpstr>
      <vt:lpstr>Презентация PowerPoint</vt:lpstr>
      <vt:lpstr>Презентация PowerPoint</vt:lpstr>
      <vt:lpstr>Презентация PowerPoint</vt:lpstr>
      <vt:lpstr>Операции РЕПО постоянного действия служат решению двух задач:</vt:lpstr>
      <vt:lpstr>Презентация PowerPoint</vt:lpstr>
      <vt:lpstr>По способу исполнения выделяют два классических вида сделок РЕПО, для них процентные ставки устанавливаются на весь срок сделки:</vt:lpstr>
      <vt:lpstr>В действующей практике реализуются следующие варианты сделок РЕПО:</vt:lpstr>
      <vt:lpstr>Презентация PowerPoint</vt:lpstr>
      <vt:lpstr>Презентация PowerPoint</vt:lpstr>
      <vt:lpstr>Презентация PowerPoint</vt:lpstr>
      <vt:lpstr>2. Операции банка на организованном рынке ценных бумаг</vt:lpstr>
      <vt:lpstr>Презентация PowerPoint</vt:lpstr>
      <vt:lpstr>Презентация PowerPoint</vt:lpstr>
      <vt:lpstr>Презентация PowerPoint</vt:lpstr>
      <vt:lpstr>Презентация PowerPoint</vt:lpstr>
      <vt:lpstr>Презентация PowerPoint</vt:lpstr>
      <vt:lpstr>Использование системы «интернет-брокер», сделки в режиме реального времени позволяют клиентам кредитной организации:</vt:lpstr>
      <vt:lpstr>Банк как оператор вексельного рынка осуществляет следующие операции:</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Nick Uglitskikh</dc:creator>
  <cp:lastModifiedBy>Оля У</cp:lastModifiedBy>
  <cp:revision>31</cp:revision>
  <dcterms:created xsi:type="dcterms:W3CDTF">2021-10-16T09:11:43Z</dcterms:created>
  <dcterms:modified xsi:type="dcterms:W3CDTF">2021-10-16T16:16:10Z</dcterms:modified>
</cp:coreProperties>
</file>